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36" r:id="rId2"/>
    <p:sldId id="266" r:id="rId3"/>
    <p:sldId id="393" r:id="rId4"/>
    <p:sldId id="340" r:id="rId5"/>
    <p:sldId id="372" r:id="rId6"/>
    <p:sldId id="373" r:id="rId7"/>
    <p:sldId id="394" r:id="rId8"/>
    <p:sldId id="395" r:id="rId9"/>
    <p:sldId id="377" r:id="rId10"/>
    <p:sldId id="262" r:id="rId11"/>
    <p:sldId id="378" r:id="rId12"/>
    <p:sldId id="379" r:id="rId13"/>
    <p:sldId id="380" r:id="rId14"/>
    <p:sldId id="376" r:id="rId15"/>
    <p:sldId id="381" r:id="rId16"/>
    <p:sldId id="396" r:id="rId17"/>
    <p:sldId id="383" r:id="rId18"/>
    <p:sldId id="295" r:id="rId19"/>
    <p:sldId id="398" r:id="rId20"/>
    <p:sldId id="386" r:id="rId21"/>
    <p:sldId id="387" r:id="rId22"/>
    <p:sldId id="388" r:id="rId23"/>
    <p:sldId id="389" r:id="rId24"/>
    <p:sldId id="390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135638-8B1B-DD19-395A-20EFD169E414}" name="Piet van Brummelen" initials="Pv" userId="52f256ff98a5e41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5F55"/>
    <a:srgbClr val="63ADF2"/>
    <a:srgbClr val="15AF97"/>
    <a:srgbClr val="F5DDDD"/>
    <a:srgbClr val="3B11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9"/>
    <p:restoredTop sz="96311"/>
  </p:normalViewPr>
  <p:slideViewPr>
    <p:cSldViewPr snapToGrid="0" showGuides="1">
      <p:cViewPr varScale="1">
        <p:scale>
          <a:sx n="65" d="100"/>
          <a:sy n="65" d="100"/>
        </p:scale>
        <p:origin x="728" y="40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43" d="100"/>
          <a:sy n="143" d="100"/>
        </p:scale>
        <p:origin x="646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5" name="Afbeelding 4" descr="Afbeelding met tekenfilm, schermopname, Graphics, clipart&#10;&#10;Automatisch gegenereerde beschrijving">
          <a:extLst xmlns:a="http://schemas.openxmlformats.org/drawingml/2006/main">
            <a:ext uri="{FF2B5EF4-FFF2-40B4-BE49-F238E27FC236}">
              <a16:creationId xmlns:a16="http://schemas.microsoft.com/office/drawing/2014/main" id="{8B8072AD-40BE-7565-F8DE-2DD1596AD11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7569200" y="0"/>
          <a:ext cx="4622800" cy="4335463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0.30226</cdr:y>
    </cdr:to>
    <cdr:sp macro="" textlink="">
      <cdr:nvSpPr>
        <cdr:cNvPr id="2" name="Titel 1">
          <a:extLst xmlns:a="http://schemas.openxmlformats.org/drawingml/2006/main">
            <a:ext uri="{FF2B5EF4-FFF2-40B4-BE49-F238E27FC236}">
              <a16:creationId xmlns:a16="http://schemas.microsoft.com/office/drawing/2014/main" id="{DD8262A6-0674-9205-FE01-F8800C039AD6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-7569200" y="-1559794"/>
          <a:ext cx="4274868" cy="12118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0" tIns="0" rIns="0" bIns="0" rtlCol="0" anchor="t" anchorCtr="0">
          <a:noAutofit/>
        </a:bodyPr>
        <a:lstStyle xmlns:a="http://schemas.openxmlformats.org/drawingml/2006/main">
          <a:lvl1pPr algn="l" defTabSz="914400" rtl="0" eaLnBrk="1" latinLnBrk="0" hangingPunct="1">
            <a:lnSpc>
              <a:spcPct val="90000"/>
            </a:lnSpc>
            <a:spcBef>
              <a:spcPct val="0"/>
            </a:spcBef>
            <a:buNone/>
            <a:defRPr sz="3000" b="1" kern="1200">
              <a:solidFill>
                <a:srgbClr val="3B11A3"/>
              </a:solidFill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r>
            <a:rPr lang="nl-NL" b="1" dirty="0"/>
            <a:t>De mentor en de docenten </a:t>
          </a:r>
          <a:endParaRPr lang="nl-NL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F331C8D1-AFC9-903F-6A47-C83D6891E4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B0B1E60-7446-7808-2205-45465F5168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C4573-D879-1348-BD0A-1887D6FF91FE}" type="datetimeFigureOut">
              <a:rPr lang="nl-NL" smtClean="0"/>
              <a:t>15-3-2024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5395910-1D3E-34F5-3FEB-127F08BFF5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86024F2-B481-70F9-CC81-D99D23DEA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266ED-D1FC-4F45-AD99-94E374D5B1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751386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600D1-8BA5-E64B-90E1-8DD073292E4C}" type="datetimeFigureOut">
              <a:rPr lang="nl-NL" smtClean="0"/>
              <a:t>15-3-2024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07657-E634-9E44-81CE-D2C2907A23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4751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 is een voorbeeld  van een lesrooster op het VO. Ik leg</a:t>
            </a:r>
            <a:r>
              <a:rPr lang="nl-NL" baseline="0" dirty="0"/>
              <a:t> het rooster nu aan jullie uit. 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07657-E634-9E44-81CE-D2C2907A239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8440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Op het lesrooster zie je de tijden en dagen.</a:t>
            </a:r>
            <a:r>
              <a:rPr lang="nl-NL" baseline="0" dirty="0"/>
              <a:t> Je kind heeft dus op maandag en donderdag langer school dan op dinsdag woensdag en vrijdag. </a:t>
            </a:r>
            <a:br>
              <a:rPr lang="nl-NL" baseline="0" dirty="0"/>
            </a:br>
            <a:r>
              <a:rPr lang="nl-NL" baseline="0" dirty="0"/>
              <a:t>Je ziet ook dat bij woensdag een vakje leeg is. Je kind heeft het eerste uur geen les. 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07657-E634-9E44-81CE-D2C2907A239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1636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rood omcirkelde letters zijn de vakken. </a:t>
            </a:r>
            <a:br>
              <a:rPr lang="nl-NL" dirty="0"/>
            </a:br>
            <a:r>
              <a:rPr lang="nl-NL" dirty="0"/>
              <a:t>AK</a:t>
            </a:r>
            <a:r>
              <a:rPr lang="nl-NL" baseline="0" dirty="0"/>
              <a:t> is bijvoorbeeld aardrijkskunde en NE is Nederlands.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07657-E634-9E44-81CE-D2C2907A239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6252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blauw</a:t>
            </a:r>
            <a:r>
              <a:rPr lang="nl-NL" baseline="0" dirty="0"/>
              <a:t> omcirkelde vakjes zijn de namen van de docent. Dit zijn niet de echte namen, maar een afkorting.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07657-E634-9E44-81CE-D2C2907A239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677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groen</a:t>
            </a:r>
            <a:r>
              <a:rPr lang="nl-NL" baseline="0" dirty="0"/>
              <a:t> omcirkelde vakjes zijn de lokalen op school. </a:t>
            </a:r>
          </a:p>
          <a:p>
            <a:r>
              <a:rPr lang="nl-NL" baseline="0" dirty="0"/>
              <a:t>De leerlingen zien snel welke les ze van wie hebben. (3.12 = lokaal 12 op de derde verdieping)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07657-E634-9E44-81CE-D2C2907A239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1236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groen</a:t>
            </a:r>
            <a:r>
              <a:rPr lang="nl-NL" baseline="0" dirty="0"/>
              <a:t> omcirkelde vakjes zijn de lokalen op school. </a:t>
            </a:r>
          </a:p>
          <a:p>
            <a:r>
              <a:rPr lang="nl-NL" baseline="0" dirty="0"/>
              <a:t>De leerlingen zien snel welke les ze van wie hebben. (3.12 = lokaal 12 op de derde verdieping)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07657-E634-9E44-81CE-D2C2907A239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8469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07657-E634-9E44-81CE-D2C2907A239D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0978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A3DA4C88-0195-DCA9-708B-DAF4039C48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Titel 1">
            <a:extLst>
              <a:ext uri="{FF2B5EF4-FFF2-40B4-BE49-F238E27FC236}">
                <a16:creationId xmlns:a16="http://schemas.microsoft.com/office/drawing/2014/main" id="{4EB98D07-E431-7843-B109-8514C5242450}"/>
              </a:ext>
            </a:extLst>
          </p:cNvPr>
          <p:cNvSpPr txBox="1">
            <a:spLocks/>
          </p:cNvSpPr>
          <p:nvPr userDrawn="1"/>
        </p:nvSpPr>
        <p:spPr>
          <a:xfrm>
            <a:off x="1271587" y="898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0CAAFE0B-DA71-5D7D-6618-62BE1B9FD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1587" y="2349500"/>
            <a:ext cx="9648825" cy="3219450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CD8856D0-79C4-62DB-E5E2-758AC542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04416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B378439A-656C-646B-7FC0-CC5099CDB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1756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0A0A1B7F-F1F8-1D7C-A0B7-F1C3E0A4C4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95F4E20-EEA6-A92C-A855-61152236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2349500"/>
            <a:ext cx="4637087" cy="3219450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1F54E04-F29B-8BBA-D997-CECD7343C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3244850"/>
            <a:ext cx="4637085" cy="3600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74C5ABC-ACA8-2D35-3BAA-78C77ED58E6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3327" y="12700"/>
            <a:ext cx="4637085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981621AC-D665-E1BA-E30C-46071D1AE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4854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D39C3F8F-889A-FF4E-BCAB-37E89F3C69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5627621-029E-FB4B-306E-FFA98595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2349501"/>
            <a:ext cx="6297611" cy="3275012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65054295-8789-C1AB-5C7C-BBF4FE888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42263" y="2349501"/>
            <a:ext cx="4249737" cy="32194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7D63DE5-DF09-30DA-265C-643DF399970B}"/>
              </a:ext>
            </a:extLst>
          </p:cNvPr>
          <p:cNvSpPr txBox="1">
            <a:spLocks/>
          </p:cNvSpPr>
          <p:nvPr userDrawn="1"/>
        </p:nvSpPr>
        <p:spPr>
          <a:xfrm>
            <a:off x="1271588" y="1233488"/>
            <a:ext cx="7711546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D9C33E22-5675-378A-E4BF-F8857E5EC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643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4768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2672">
          <p15:clr>
            <a:srgbClr val="FBAE40"/>
          </p15:clr>
        </p15:guide>
        <p15:guide id="9" pos="2896">
          <p15:clr>
            <a:srgbClr val="FBAE40"/>
          </p15:clr>
        </p15:guide>
        <p15:guide id="10" pos="5003">
          <p15:clr>
            <a:srgbClr val="FBAE40"/>
          </p15:clr>
        </p15:guide>
        <p15:guide id="11" orient="horz" pos="14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74F9285-590E-F6DC-34C8-A65E392D79BC}"/>
              </a:ext>
            </a:extLst>
          </p:cNvPr>
          <p:cNvSpPr/>
          <p:nvPr userDrawn="1"/>
        </p:nvSpPr>
        <p:spPr>
          <a:xfrm>
            <a:off x="0" y="0"/>
            <a:ext cx="7569199" cy="6858000"/>
          </a:xfrm>
          <a:prstGeom prst="rect">
            <a:avLst/>
          </a:prstGeom>
          <a:solidFill>
            <a:srgbClr val="F5DDD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D39C3F8F-889A-FF4E-BCAB-37E89F3C69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5627621-029E-FB4B-306E-FFA98595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2349501"/>
            <a:ext cx="6297611" cy="3219450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65054295-8789-C1AB-5C7C-BBF4FE888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42263" y="2349502"/>
            <a:ext cx="4249737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35C6B915-86A5-F5CE-7E5F-9932E4256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4068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4768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2672">
          <p15:clr>
            <a:srgbClr val="FBAE40"/>
          </p15:clr>
        </p15:guide>
        <p15:guide id="9" pos="2896">
          <p15:clr>
            <a:srgbClr val="FBAE40"/>
          </p15:clr>
        </p15:guide>
        <p15:guide id="10" pos="5003">
          <p15:clr>
            <a:srgbClr val="FBAE40"/>
          </p15:clr>
        </p15:guide>
        <p15:guide id="11" orient="horz" pos="14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74F9285-590E-F6DC-34C8-A65E392D79BC}"/>
              </a:ext>
            </a:extLst>
          </p:cNvPr>
          <p:cNvSpPr/>
          <p:nvPr userDrawn="1"/>
        </p:nvSpPr>
        <p:spPr>
          <a:xfrm>
            <a:off x="0" y="0"/>
            <a:ext cx="7569199" cy="6858000"/>
          </a:xfrm>
          <a:prstGeom prst="rect">
            <a:avLst/>
          </a:prstGeom>
          <a:solidFill>
            <a:srgbClr val="F5DDD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D39C3F8F-889A-FF4E-BCAB-37E89F3C69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5627621-029E-FB4B-306E-FFA98595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939925"/>
            <a:ext cx="6297611" cy="3629025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C64A5F27-6452-66DE-43CD-F435F44711A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942263" y="1939925"/>
            <a:ext cx="2978149" cy="3629025"/>
          </a:xfrm>
        </p:spPr>
        <p:txBody>
          <a:bodyPr lIns="0" tIns="0" rIns="0" bIns="0"/>
          <a:lstStyle>
            <a:lvl1pPr>
              <a:lnSpc>
                <a:spcPct val="110000"/>
              </a:lnSpc>
              <a:defRPr sz="24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1600"/>
            </a:lvl3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1C0FCD90-6E66-D192-B6AE-D40FA202C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3157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4768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2672">
          <p15:clr>
            <a:srgbClr val="FBAE40"/>
          </p15:clr>
        </p15:guide>
        <p15:guide id="9" pos="2896">
          <p15:clr>
            <a:srgbClr val="FBAE40"/>
          </p15:clr>
        </p15:guide>
        <p15:guide id="10" pos="5003">
          <p15:clr>
            <a:srgbClr val="FBAE40"/>
          </p15:clr>
        </p15:guide>
        <p15:guide id="11" orient="horz" pos="150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40510014-BFC7-787D-F8FC-161A9E65E8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5627621-029E-FB4B-306E-FFA98595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9" y="2349500"/>
            <a:ext cx="2970212" cy="3219450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65054295-8789-C1AB-5C7C-BBF4FE888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97401" y="2349500"/>
            <a:ext cx="6323012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8ADD9B29-45A2-11F5-0478-94CBCC353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4125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4768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2672">
          <p15:clr>
            <a:srgbClr val="FBAE40"/>
          </p15:clr>
        </p15:guide>
        <p15:guide id="9" pos="2896">
          <p15:clr>
            <a:srgbClr val="FBAE40"/>
          </p15:clr>
        </p15:guide>
        <p15:guide id="10" pos="5003">
          <p15:clr>
            <a:srgbClr val="FBAE40"/>
          </p15:clr>
        </p15:guide>
        <p15:guide id="11" orient="horz" pos="14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3CA74-F770-AB62-C9EA-32BB521F0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E5A918-EDA6-0CAD-672A-0DD25747B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A8013C-63B4-3408-5516-CEFFFC07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2DFC-8CE3-E847-BDA0-BEE1FB15D0B0}" type="datetime1">
              <a:rPr lang="nl-NL" smtClean="0"/>
              <a:t>15-3-2024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EBB344-798E-0479-303F-5BBE9BB9C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471703-D675-B993-6BA8-6CEE38446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9428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6A3B3-198B-46D9-944D-B022CD138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3672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5AFC78-F2AB-8787-4C83-DE2D35216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75F195-4704-4627-2040-E5DDF5AA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60E56-5E66-CA42-8EC4-16C712F71449}" type="datetime1">
              <a:rPr lang="nl-NL" smtClean="0"/>
              <a:t>15-3-2024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F60E67-09F2-DE55-50AB-7140C1A3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61D99D7-F0A1-0E50-E66D-45761EA16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149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72DE8-833E-D888-8EC5-76E5C6D3F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CBFB95-5315-78B5-CE87-404C8F356B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32AEABB-AC2A-EE86-5546-F77DE9F3E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B8E0479-2571-4B10-A036-CE0E6C7F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94F41-787B-1244-A299-393AAE1CF3A3}" type="datetime1">
              <a:rPr lang="nl-NL" smtClean="0"/>
              <a:t>15-3-2024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2F8B717-7186-C8F1-3B8C-65B4FD458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E74659-6874-0722-11E4-72962D9A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4540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A7120-6B9F-63EB-304F-1E9618B6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6C6F75-22BB-A16D-DC52-9EE135045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81477C8-A7FE-DEC8-EB30-29EEA9C0B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A102192-5022-6BAA-DE03-8BF42903DD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D9E07C2-87E8-680A-164F-E5C8D78C9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F17FC77-CF61-BD3D-207A-9646DBF48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F803-F213-A34D-A73D-7BBE267E82A5}" type="datetime1">
              <a:rPr lang="nl-NL" smtClean="0"/>
              <a:t>15-3-2024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BFFE29D-8565-E196-686D-353132A1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FC7D9FB-CD53-E635-1375-6F4F6DA40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7931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59D80B-C2EF-DC48-A3D7-3BBCCDC4B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E815D4B-5A11-3078-3D5E-F3E352F23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F5E9-CA2C-0A4B-A7CA-DB7F12EE3A4B}" type="datetime1">
              <a:rPr lang="nl-NL" smtClean="0"/>
              <a:t>15-3-2024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5EBF56B-F41E-7529-AC9C-9874BC81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C1EA9A8-D9D1-D588-5EA8-8D5EDC09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5648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625444C3-B0D9-4BA6-3144-FCC85D3981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39CDECB-89B1-6D97-0CDF-889EF0B190B9}"/>
              </a:ext>
            </a:extLst>
          </p:cNvPr>
          <p:cNvSpPr txBox="1">
            <a:spLocks/>
          </p:cNvSpPr>
          <p:nvPr userDrawn="1"/>
        </p:nvSpPr>
        <p:spPr>
          <a:xfrm>
            <a:off x="1271588" y="2349500"/>
            <a:ext cx="4637087" cy="36290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2349500"/>
            <a:ext cx="4637085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3F3F98CF-53DF-F649-39D7-D43FA5F36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2118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3F344F0-55A8-CE59-4505-D3DB65E5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629D0-1FCF-A148-83A8-2183B22B8975}" type="datetime1">
              <a:rPr lang="nl-NL" smtClean="0"/>
              <a:t>15-3-2024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B2634B3-7C38-6D83-3C40-5AEC52C92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26E27C6-2B6A-7C1C-8E1F-754B2D68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0933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505F85-FAF1-AF47-B3AC-2D3D728C6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45DCB4-7BD9-196C-91C3-22995814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63B56FD-ECF1-5DE4-5D90-A621B816F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AA87D5F-1203-2BDC-5AAF-5A3B5969C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5325C-B0FB-1245-BBF9-100003B07533}" type="datetime1">
              <a:rPr lang="nl-NL" smtClean="0"/>
              <a:t>15-3-2024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F7E6FD6-4F2C-A9E5-8532-D4FB3D6DF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7ADDFF9-A49D-53DB-1D20-65E2EF93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5272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C091A-26D4-1CC6-3AD2-C039502D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272349A-4754-5984-607A-2E86993C7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519B06-BBAC-9577-77BD-3395D5EB4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A74974-0FA6-80F5-330C-2661E6BA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B5CE-7A9F-E84F-8186-F4E4E8725226}" type="datetime1">
              <a:rPr lang="nl-NL" smtClean="0"/>
              <a:t>15-3-2024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89F8F95-A894-D79D-CD1E-5B279EC1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D62C74A-F362-67DA-BE11-E4AF80E4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9933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0BD082-3769-1D7A-23A9-EE61715F0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3F1F7BB-B652-21A6-E3DB-1D061BD99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D49071-4879-3746-6428-ADFC8C6B9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36F7-EBF5-2A4E-B0C6-21B25D58D5AE}" type="datetime1">
              <a:rPr lang="nl-NL" smtClean="0"/>
              <a:t>15-3-2024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EF358A-9775-A072-39E5-F5EFBFD7E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6D9FA0-D0E5-E08D-242B-32F04F21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6060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BE85430-C19C-B6DF-02EC-FD0FC5EFA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7C000E4-5235-5658-5F31-D3C8BBBEE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725946-C857-D08E-210C-A494E9D4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9755-465E-3C4E-8A75-CE3E41B22D52}" type="datetime1">
              <a:rPr lang="nl-NL" smtClean="0"/>
              <a:t>15-3-2024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C9B967-1E88-2327-D39C-66EDC8A13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67322E-2287-1C82-0717-5810162E5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4649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625444C3-B0D9-4BA6-3144-FCC85D3981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1939925"/>
            <a:ext cx="4637085" cy="3629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4B9D3C63-7715-ED4E-6908-0BEC359D9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1741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36B8423-5274-6770-8827-6B0511F7598B}"/>
              </a:ext>
            </a:extLst>
          </p:cNvPr>
          <p:cNvSpPr/>
          <p:nvPr userDrawn="1"/>
        </p:nvSpPr>
        <p:spPr>
          <a:xfrm>
            <a:off x="0" y="0"/>
            <a:ext cx="5908675" cy="5568950"/>
          </a:xfrm>
          <a:prstGeom prst="rect">
            <a:avLst/>
          </a:prstGeom>
          <a:solidFill>
            <a:srgbClr val="F5DDD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625444C3-B0D9-4BA6-3144-FCC85D3981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55184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1939925"/>
            <a:ext cx="4637085" cy="3629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7B73C2CA-EBF6-734D-D17D-B831AEE27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284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99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36B8423-5274-6770-8827-6B0511F7598B}"/>
              </a:ext>
            </a:extLst>
          </p:cNvPr>
          <p:cNvSpPr/>
          <p:nvPr userDrawn="1"/>
        </p:nvSpPr>
        <p:spPr>
          <a:xfrm>
            <a:off x="0" y="0"/>
            <a:ext cx="5908675" cy="6858000"/>
          </a:xfrm>
          <a:prstGeom prst="rect">
            <a:avLst/>
          </a:prstGeom>
          <a:solidFill>
            <a:srgbClr val="63ADF2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625444C3-B0D9-4BA6-3144-FCC85D3981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898526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1939925"/>
            <a:ext cx="4637085" cy="3629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E3B0EA08-50C3-97DE-DED6-59A2E54D1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1976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36B8423-5274-6770-8827-6B0511F7598B}"/>
              </a:ext>
            </a:extLst>
          </p:cNvPr>
          <p:cNvSpPr/>
          <p:nvPr userDrawn="1"/>
        </p:nvSpPr>
        <p:spPr>
          <a:xfrm>
            <a:off x="0" y="0"/>
            <a:ext cx="5908675" cy="5568950"/>
          </a:xfrm>
          <a:prstGeom prst="rect">
            <a:avLst/>
          </a:prstGeom>
          <a:solidFill>
            <a:srgbClr val="63ADF2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625444C3-B0D9-4BA6-3144-FCC85D3981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2168525"/>
            <a:ext cx="4637085" cy="3400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DCA4F45A-CECB-2328-AD27-058525107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5294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36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E868A4C9-D2C7-91CF-E033-F7382A1D4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1F54E04-F29B-8BBA-D997-CECD7343C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1939925"/>
            <a:ext cx="4637085" cy="3629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BC7957-EB00-3679-669D-F4F26EAD73D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1588" y="2349500"/>
            <a:ext cx="4637087" cy="3629025"/>
          </a:xfrm>
        </p:spPr>
        <p:txBody>
          <a:bodyPr lIns="0" tIns="0" rIns="0" bIns="0"/>
          <a:lstStyle>
            <a:lvl1pPr>
              <a:lnSpc>
                <a:spcPct val="110000"/>
              </a:lnSpc>
              <a:defRPr sz="24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1600"/>
            </a:lvl3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37192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EB8F9F66-97DB-13A0-A8EE-4139E842A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0558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C3247F7F-7438-57CF-9D24-75AAF81233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1F54E04-F29B-8BBA-D997-CECD7343C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71589" y="2349501"/>
            <a:ext cx="9648824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132A7F09-1625-7A31-3EAE-0A63727A6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9620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0A0A1B7F-F1F8-1D7C-A0B7-F1C3E0A4C4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95F4E20-EEA6-A92C-A855-61152236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2349500"/>
            <a:ext cx="4637087" cy="3219450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1F54E04-F29B-8BBA-D997-CECD7343C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2349500"/>
            <a:ext cx="4637085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DAE1A2FE-B414-0DE3-5A6C-26D44A269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8240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60B7176-052A-D7B2-513E-044876F89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7AE1EAC-A0DB-B634-9D2B-404D53AF0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2F33C0-2493-49DF-59F5-2DE2150594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5F73E-AA5D-7140-881A-C455CC94F610}" type="datetime1">
              <a:rPr lang="nl-NL" smtClean="0"/>
              <a:t>15-3-2024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F6D5D4-0B41-AC67-2008-CF6F5D26F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8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7" r:id="rId3"/>
    <p:sldLayoutId id="2147483670" r:id="rId4"/>
    <p:sldLayoutId id="2147483671" r:id="rId5"/>
    <p:sldLayoutId id="2147483672" r:id="rId6"/>
    <p:sldLayoutId id="2147483663" r:id="rId7"/>
    <p:sldLayoutId id="2147483666" r:id="rId8"/>
    <p:sldLayoutId id="2147483662" r:id="rId9"/>
    <p:sldLayoutId id="2147483673" r:id="rId10"/>
    <p:sldLayoutId id="2147483668" r:id="rId11"/>
    <p:sldLayoutId id="2147483660" r:id="rId12"/>
    <p:sldLayoutId id="2147483669" r:id="rId13"/>
    <p:sldLayoutId id="2147483661" r:id="rId14"/>
    <p:sldLayoutId id="2147483650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2B8E2DF-1766-91F9-257C-4B740FD06653}"/>
              </a:ext>
            </a:extLst>
          </p:cNvPr>
          <p:cNvSpPr/>
          <p:nvPr/>
        </p:nvSpPr>
        <p:spPr>
          <a:xfrm>
            <a:off x="0" y="1"/>
            <a:ext cx="12192000" cy="6012703"/>
          </a:xfrm>
          <a:prstGeom prst="rect">
            <a:avLst/>
          </a:prstGeom>
          <a:solidFill>
            <a:srgbClr val="F5DDD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63ADF2"/>
              </a:solidFill>
            </a:endParaRPr>
          </a:p>
        </p:txBody>
      </p:sp>
      <p:pic>
        <p:nvPicPr>
          <p:cNvPr id="4" name="Afbeelding 3" descr="Afbeelding met Graphics, Lettertype, grafische vormgeving, schermopname&#10;&#10;Automatisch gegenereerde beschrijving">
            <a:extLst>
              <a:ext uri="{FF2B5EF4-FFF2-40B4-BE49-F238E27FC236}">
                <a16:creationId xmlns:a16="http://schemas.microsoft.com/office/drawing/2014/main" id="{DDF40A95-5B4C-DD89-AABF-2625A37DA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911" y="3939638"/>
            <a:ext cx="1808119" cy="1738956"/>
          </a:xfrm>
          <a:prstGeom prst="rect">
            <a:avLst/>
          </a:prstGeom>
        </p:spPr>
      </p:pic>
      <p:pic>
        <p:nvPicPr>
          <p:cNvPr id="8" name="Afbeelding 7" descr="Afbeelding met Lettertype, Graphics, schermopname, logo&#10;&#10;Automatisch gegenereerde beschrijving">
            <a:extLst>
              <a:ext uri="{FF2B5EF4-FFF2-40B4-BE49-F238E27FC236}">
                <a16:creationId xmlns:a16="http://schemas.microsoft.com/office/drawing/2014/main" id="{3DD9BE70-67C4-FAF3-807A-9D4B15821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769" y="6094911"/>
            <a:ext cx="1362011" cy="62667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08BA9074-74A4-B3A5-40EA-6B22A795DC4A}"/>
              </a:ext>
            </a:extLst>
          </p:cNvPr>
          <p:cNvSpPr txBox="1">
            <a:spLocks/>
          </p:cNvSpPr>
          <p:nvPr/>
        </p:nvSpPr>
        <p:spPr>
          <a:xfrm>
            <a:off x="1201270" y="84529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nl-NL" b="1" dirty="0">
                <a:solidFill>
                  <a:srgbClr val="3B11A3"/>
                </a:solidFill>
              </a:rPr>
              <a:t>Hoe werkt een middelbare school?</a:t>
            </a:r>
            <a:br>
              <a:rPr lang="nl-NL" b="1" dirty="0">
                <a:solidFill>
                  <a:srgbClr val="3B11A3"/>
                </a:solidFill>
              </a:rPr>
            </a:br>
            <a:r>
              <a:rPr lang="nl-NL" sz="3000" b="1" dirty="0">
                <a:solidFill>
                  <a:srgbClr val="FE5F55"/>
                </a:solidFill>
              </a:rPr>
              <a:t>De Volgende Stap</a:t>
            </a:r>
          </a:p>
        </p:txBody>
      </p:sp>
      <p:pic>
        <p:nvPicPr>
          <p:cNvPr id="12" name="Afbeelding 11" descr="Afbeelding met schaatsen, creativiteit&#10;&#10;Automatisch gegenereerde beschrijving">
            <a:extLst>
              <a:ext uri="{FF2B5EF4-FFF2-40B4-BE49-F238E27FC236}">
                <a16:creationId xmlns:a16="http://schemas.microsoft.com/office/drawing/2014/main" id="{B042D899-1728-9E81-CE70-9BEE37169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297" y="2000878"/>
            <a:ext cx="6893406" cy="408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03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BB256217-3C3A-518D-74F8-024DD0BEBA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34272"/>
              </p:ext>
            </p:extLst>
          </p:nvPr>
        </p:nvGraphicFramePr>
        <p:xfrm>
          <a:off x="1330590" y="2349500"/>
          <a:ext cx="9527909" cy="3240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2739">
                  <a:extLst>
                    <a:ext uri="{9D8B030D-6E8A-4147-A177-3AD203B41FA5}">
                      <a16:colId xmlns:a16="http://schemas.microsoft.com/office/drawing/2014/main" val="17432124"/>
                    </a:ext>
                  </a:extLst>
                </a:gridCol>
                <a:gridCol w="670930">
                  <a:extLst>
                    <a:ext uri="{9D8B030D-6E8A-4147-A177-3AD203B41FA5}">
                      <a16:colId xmlns:a16="http://schemas.microsoft.com/office/drawing/2014/main" val="2036740768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1295413700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2944920216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3155470295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13268566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3061758640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2931880874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4057480675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1482900753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406117328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3266013824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2996921764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2457526725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520366554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1005349835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3385471493"/>
                    </a:ext>
                  </a:extLst>
                </a:gridCol>
              </a:tblGrid>
              <a:tr h="360566"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solidFill>
                        <a:srgbClr val="3B11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B11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Maandag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Dinsdag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Woensdag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Donderdag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Vrijdag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071545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1.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08:10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AK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HLL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2.03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NE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LST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3.12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BWR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4.20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BRW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4.07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982374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2.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09:00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WI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LPS</a:t>
                      </a: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4.22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GS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ENG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2.03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NE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LST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3.10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AK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HLL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2.06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WI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LPS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4.22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428365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3.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09:50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TV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LST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WI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LPS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4.21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SL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2.03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KU/IF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OST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0.15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FA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LBL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525929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4.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11:10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SL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KU3D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1.01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GS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ENG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2.03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KU2D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HGD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1.04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GS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ENG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2.03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725896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5.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12:00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BWR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KU3D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1.01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FA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LBL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KU2D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HGD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1.04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NE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LST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146098"/>
                  </a:ext>
                </a:extLst>
              </a:tr>
              <a:tr h="53307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6.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13:15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FA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LBL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3.20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LO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VHN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1.13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LO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HFT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1.10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FA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LBL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KUMU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BRN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0.05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2548521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7.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14:05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NE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LST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LO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VHN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1.13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LO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HFT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1.10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WI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LPS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AK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HLL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2.17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2050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8.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14:55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RT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VMN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 err="1">
                          <a:effectLst/>
                        </a:rPr>
                        <a:t>Mnt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4.04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377363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9.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15:45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037720"/>
                  </a:ext>
                </a:extLst>
              </a:tr>
            </a:tbl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02266"/>
            <a:ext cx="9648824" cy="179387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3000" b="1" dirty="0"/>
              <a:t>Een rooster op het VO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1C9428-BC8A-9DE7-D73A-3003C5594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3" name="Verbindingslijn 2">
            <a:extLst>
              <a:ext uri="{FF2B5EF4-FFF2-40B4-BE49-F238E27FC236}">
                <a16:creationId xmlns:a16="http://schemas.microsoft.com/office/drawing/2014/main" id="{D72FC068-4315-1EC8-88B8-AA1EC53A6C8A}"/>
              </a:ext>
            </a:extLst>
          </p:cNvPr>
          <p:cNvSpPr/>
          <p:nvPr/>
        </p:nvSpPr>
        <p:spPr>
          <a:xfrm>
            <a:off x="5908675" y="2599983"/>
            <a:ext cx="1554242" cy="550121"/>
          </a:xfrm>
          <a:prstGeom prst="flowChartConnector">
            <a:avLst/>
          </a:prstGeom>
          <a:noFill/>
          <a:ln w="63500">
            <a:solidFill>
              <a:srgbClr val="FE5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Verbindingslijn 5">
            <a:extLst>
              <a:ext uri="{FF2B5EF4-FFF2-40B4-BE49-F238E27FC236}">
                <a16:creationId xmlns:a16="http://schemas.microsoft.com/office/drawing/2014/main" id="{314EF336-A1DB-EAD2-F9E7-FFA98186AC59}"/>
              </a:ext>
            </a:extLst>
          </p:cNvPr>
          <p:cNvSpPr/>
          <p:nvPr/>
        </p:nvSpPr>
        <p:spPr>
          <a:xfrm>
            <a:off x="1159293" y="2660531"/>
            <a:ext cx="701992" cy="429027"/>
          </a:xfrm>
          <a:prstGeom prst="flowChartConnector">
            <a:avLst/>
          </a:prstGeom>
          <a:noFill/>
          <a:ln w="63500">
            <a:solidFill>
              <a:srgbClr val="FE5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9182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5C72E441-1DD8-3095-3602-F239309C2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400263"/>
              </p:ext>
            </p:extLst>
          </p:nvPr>
        </p:nvGraphicFramePr>
        <p:xfrm>
          <a:off x="1330590" y="2349500"/>
          <a:ext cx="9527909" cy="3240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2739">
                  <a:extLst>
                    <a:ext uri="{9D8B030D-6E8A-4147-A177-3AD203B41FA5}">
                      <a16:colId xmlns:a16="http://schemas.microsoft.com/office/drawing/2014/main" val="17432124"/>
                    </a:ext>
                  </a:extLst>
                </a:gridCol>
                <a:gridCol w="670930">
                  <a:extLst>
                    <a:ext uri="{9D8B030D-6E8A-4147-A177-3AD203B41FA5}">
                      <a16:colId xmlns:a16="http://schemas.microsoft.com/office/drawing/2014/main" val="2036740768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1295413700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2944920216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3155470295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13268566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3061758640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2931880874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4057480675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1482900753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406117328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3266013824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2996921764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2457526725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520366554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1005349835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3385471493"/>
                    </a:ext>
                  </a:extLst>
                </a:gridCol>
              </a:tblGrid>
              <a:tr h="360566"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solidFill>
                        <a:srgbClr val="3B11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B11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Maandag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Dinsdag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Woensdag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Donderdag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Vrijdag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071545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1.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08:10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AK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HLL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2.03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NE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LST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3.12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BWR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4.20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BRW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4.07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982374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2.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09:00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WI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LPS</a:t>
                      </a: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4.22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GS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ENG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2.03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NE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LST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3.10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AK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HLL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2.06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WI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LPS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4.22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428365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3.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09:50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TV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LST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WI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LPS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4.21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SL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2.03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KU/IF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OST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0.15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FA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LBL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525929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4.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11:10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SL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KU3D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1.01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GS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ENG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2.03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KU2D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HGD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1.04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GS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ENG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2.03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725896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5.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12:00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BWR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KU3D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1.01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FA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LBL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KU2D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HGD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1.04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NE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LST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146098"/>
                  </a:ext>
                </a:extLst>
              </a:tr>
              <a:tr h="53307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6.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13:15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FA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LBL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3.20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LO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VHN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1.13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LO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HFT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1.10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FA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LBL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KUMU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BRN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0.05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2548521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7.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14:05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NE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LST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LO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VHN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1.13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LO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HFT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1.10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WI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LPS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AK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HLL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2.17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2050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8.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14:55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RT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VMN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 err="1">
                          <a:effectLst/>
                        </a:rPr>
                        <a:t>Mnt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4.04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377363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9.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15:45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037720"/>
                  </a:ext>
                </a:extLst>
              </a:tr>
            </a:tbl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02266"/>
            <a:ext cx="9648824" cy="179387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3000" b="1" dirty="0"/>
              <a:t>Een rooster op het VO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1C9428-BC8A-9DE7-D73A-3003C5594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3" name="Verbindingslijn 2">
            <a:extLst>
              <a:ext uri="{FF2B5EF4-FFF2-40B4-BE49-F238E27FC236}">
                <a16:creationId xmlns:a16="http://schemas.microsoft.com/office/drawing/2014/main" id="{33F763BE-0CD6-3143-50EF-D80549B323EA}"/>
              </a:ext>
            </a:extLst>
          </p:cNvPr>
          <p:cNvSpPr/>
          <p:nvPr/>
        </p:nvSpPr>
        <p:spPr>
          <a:xfrm>
            <a:off x="2415833" y="2717131"/>
            <a:ext cx="444475" cy="361999"/>
          </a:xfrm>
          <a:prstGeom prst="flowChartConnector">
            <a:avLst/>
          </a:prstGeom>
          <a:noFill/>
          <a:ln w="63500">
            <a:solidFill>
              <a:srgbClr val="15AF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Verbindingslijn 5">
            <a:extLst>
              <a:ext uri="{FF2B5EF4-FFF2-40B4-BE49-F238E27FC236}">
                <a16:creationId xmlns:a16="http://schemas.microsoft.com/office/drawing/2014/main" id="{7AE1BC04-F6DB-A7F0-DF42-DFBA6375EA08}"/>
              </a:ext>
            </a:extLst>
          </p:cNvPr>
          <p:cNvSpPr/>
          <p:nvPr/>
        </p:nvSpPr>
        <p:spPr>
          <a:xfrm>
            <a:off x="9160810" y="4674793"/>
            <a:ext cx="444475" cy="361999"/>
          </a:xfrm>
          <a:prstGeom prst="flowChartConnector">
            <a:avLst/>
          </a:prstGeom>
          <a:noFill/>
          <a:ln w="63500">
            <a:solidFill>
              <a:srgbClr val="15AF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5156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98A4A1C0-CBC8-9130-358C-DF54F4DC2A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928337"/>
              </p:ext>
            </p:extLst>
          </p:nvPr>
        </p:nvGraphicFramePr>
        <p:xfrm>
          <a:off x="1330590" y="2349500"/>
          <a:ext cx="9527909" cy="3240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2739">
                  <a:extLst>
                    <a:ext uri="{9D8B030D-6E8A-4147-A177-3AD203B41FA5}">
                      <a16:colId xmlns:a16="http://schemas.microsoft.com/office/drawing/2014/main" val="17432124"/>
                    </a:ext>
                  </a:extLst>
                </a:gridCol>
                <a:gridCol w="670930">
                  <a:extLst>
                    <a:ext uri="{9D8B030D-6E8A-4147-A177-3AD203B41FA5}">
                      <a16:colId xmlns:a16="http://schemas.microsoft.com/office/drawing/2014/main" val="2036740768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1295413700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2944920216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3155470295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13268566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3061758640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2931880874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4057480675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1482900753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406117328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3266013824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2996921764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2457526725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520366554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1005349835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3385471493"/>
                    </a:ext>
                  </a:extLst>
                </a:gridCol>
              </a:tblGrid>
              <a:tr h="360566"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solidFill>
                        <a:srgbClr val="3B11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B11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Maandag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Dinsdag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Woensdag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Donderdag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Vrijdag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071545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1.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08:10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AK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HLL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2.03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NE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LST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3.12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BWR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4.20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BRW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4.07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982374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2.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09:00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WI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LPS</a:t>
                      </a: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4.22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GS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ENG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2.03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NE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LST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3.10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AK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HLL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2.06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WI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LPS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4.22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428365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3.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09:50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TV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LST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WI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LPS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4.21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SL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2.03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KU/IF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OST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0.15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FA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LBL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525929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4.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11:10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SL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KU3D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1.01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GS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ENG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2.03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KU2D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HGD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1.04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GS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ENG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2.03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725896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5.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12:00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BWR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KU3D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1.01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FA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LBL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KU2D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HGD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1.04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NE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LST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146098"/>
                  </a:ext>
                </a:extLst>
              </a:tr>
              <a:tr h="53307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6.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13:15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FA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LBL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3.20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LO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VHN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1.13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LO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HFT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1.10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FA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LBL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KUMU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BRN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0.05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2548521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7.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14:05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NE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LST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LO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VHN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1.13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LO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HFT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1.10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WI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LPS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AK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HLL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2.17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2050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8.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14:55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RT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VMN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 err="1">
                          <a:effectLst/>
                        </a:rPr>
                        <a:t>Mnt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4.04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377363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9.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15:45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037720"/>
                  </a:ext>
                </a:extLst>
              </a:tr>
            </a:tbl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02266"/>
            <a:ext cx="9648824" cy="179387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3000" b="1" dirty="0"/>
              <a:t>Een rooster op het VO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1C9428-BC8A-9DE7-D73A-3003C5594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3" name="Verbindingslijn 2">
            <a:extLst>
              <a:ext uri="{FF2B5EF4-FFF2-40B4-BE49-F238E27FC236}">
                <a16:creationId xmlns:a16="http://schemas.microsoft.com/office/drawing/2014/main" id="{D389675B-4F89-2B0E-5D47-AE918DB4ED2C}"/>
              </a:ext>
            </a:extLst>
          </p:cNvPr>
          <p:cNvSpPr/>
          <p:nvPr/>
        </p:nvSpPr>
        <p:spPr>
          <a:xfrm>
            <a:off x="2986129" y="2684244"/>
            <a:ext cx="444475" cy="361999"/>
          </a:xfrm>
          <a:prstGeom prst="flowChartConnector">
            <a:avLst/>
          </a:prstGeom>
          <a:noFill/>
          <a:ln w="63500">
            <a:solidFill>
              <a:srgbClr val="63AD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Verbindingslijn 5">
            <a:extLst>
              <a:ext uri="{FF2B5EF4-FFF2-40B4-BE49-F238E27FC236}">
                <a16:creationId xmlns:a16="http://schemas.microsoft.com/office/drawing/2014/main" id="{B7430D23-9FCA-8D73-7B69-9E45D35DC0F3}"/>
              </a:ext>
            </a:extLst>
          </p:cNvPr>
          <p:cNvSpPr/>
          <p:nvPr/>
        </p:nvSpPr>
        <p:spPr>
          <a:xfrm>
            <a:off x="9779233" y="4682011"/>
            <a:ext cx="444475" cy="361999"/>
          </a:xfrm>
          <a:prstGeom prst="flowChartConnector">
            <a:avLst/>
          </a:prstGeom>
          <a:noFill/>
          <a:ln w="63500">
            <a:solidFill>
              <a:srgbClr val="63AD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6591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02266"/>
            <a:ext cx="9648824" cy="179387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3000" b="1" dirty="0"/>
              <a:t>Een rooster op het VO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1C9428-BC8A-9DE7-D73A-3003C5594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13</a:t>
            </a:fld>
            <a:endParaRPr lang="nl-NL" dirty="0"/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6C3BFBE8-BD17-0457-534C-E9C2C7FAF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87480"/>
              </p:ext>
            </p:extLst>
          </p:nvPr>
        </p:nvGraphicFramePr>
        <p:xfrm>
          <a:off x="1330590" y="2349500"/>
          <a:ext cx="9527909" cy="3240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2739">
                  <a:extLst>
                    <a:ext uri="{9D8B030D-6E8A-4147-A177-3AD203B41FA5}">
                      <a16:colId xmlns:a16="http://schemas.microsoft.com/office/drawing/2014/main" val="17432124"/>
                    </a:ext>
                  </a:extLst>
                </a:gridCol>
                <a:gridCol w="670930">
                  <a:extLst>
                    <a:ext uri="{9D8B030D-6E8A-4147-A177-3AD203B41FA5}">
                      <a16:colId xmlns:a16="http://schemas.microsoft.com/office/drawing/2014/main" val="2036740768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1295413700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2944920216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3155470295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13268566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3061758640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2931880874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4057480675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1482900753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406117328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3266013824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2996921764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2457526725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520366554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1005349835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3385471493"/>
                    </a:ext>
                  </a:extLst>
                </a:gridCol>
              </a:tblGrid>
              <a:tr h="360566"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solidFill>
                        <a:srgbClr val="3B11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B11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Maandag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Dinsdag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Woensdag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Donderdag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Vrijdag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071545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1.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08:10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AK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HLL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2.03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NE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LST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3.12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BWR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4.20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BRW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4.07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982374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2.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09:00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WI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LPS</a:t>
                      </a: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4.22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GS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ENG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2.03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NE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LST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3.10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AK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HLL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2.06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WI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LPS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4.22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428365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3.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09:50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TV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LST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WI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LPS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4.21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SL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2.03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KU/IF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OST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0.15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FA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LBL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525929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4.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11:10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SL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KU3D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1.01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GS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ENG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2.03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KU2D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HGD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1.04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GS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ENG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2.03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725896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5.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12:00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BWR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KU3D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1.01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FA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LBL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KU2D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HGD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1.04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NE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LST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146098"/>
                  </a:ext>
                </a:extLst>
              </a:tr>
              <a:tr h="53307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6.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13:15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FA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LBL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3.20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LO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VHN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1.13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LO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HFT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1.10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FA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LBL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KUMU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BRN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0.05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2548521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7.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14:05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NE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LST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LO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VHN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1.13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LO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HFT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1.10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WI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LPS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AK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HLL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2.17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2050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8.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14:55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RT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VMN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 err="1">
                          <a:effectLst/>
                        </a:rPr>
                        <a:t>Mnt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4.04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377363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9.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15:45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037720"/>
                  </a:ext>
                </a:extLst>
              </a:tr>
            </a:tbl>
          </a:graphicData>
        </a:graphic>
      </p:graphicFrame>
      <p:sp>
        <p:nvSpPr>
          <p:cNvPr id="3" name="Verbindingslijn 2">
            <a:extLst>
              <a:ext uri="{FF2B5EF4-FFF2-40B4-BE49-F238E27FC236}">
                <a16:creationId xmlns:a16="http://schemas.microsoft.com/office/drawing/2014/main" id="{94E03D2A-F1F2-525D-CEEF-F455015851DC}"/>
              </a:ext>
            </a:extLst>
          </p:cNvPr>
          <p:cNvSpPr/>
          <p:nvPr/>
        </p:nvSpPr>
        <p:spPr>
          <a:xfrm>
            <a:off x="3540644" y="2618902"/>
            <a:ext cx="571750" cy="377238"/>
          </a:xfrm>
          <a:prstGeom prst="flowChartConnector">
            <a:avLst/>
          </a:prstGeom>
          <a:noFill/>
          <a:ln w="63500">
            <a:solidFill>
              <a:srgbClr val="FE5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Verbindingslijn 5">
            <a:extLst>
              <a:ext uri="{FF2B5EF4-FFF2-40B4-BE49-F238E27FC236}">
                <a16:creationId xmlns:a16="http://schemas.microsoft.com/office/drawing/2014/main" id="{3845C816-BC18-2630-8D8A-332CCD2CE91E}"/>
              </a:ext>
            </a:extLst>
          </p:cNvPr>
          <p:cNvSpPr/>
          <p:nvPr/>
        </p:nvSpPr>
        <p:spPr>
          <a:xfrm>
            <a:off x="10286749" y="4241657"/>
            <a:ext cx="571750" cy="377238"/>
          </a:xfrm>
          <a:prstGeom prst="flowChartConnector">
            <a:avLst/>
          </a:prstGeom>
          <a:noFill/>
          <a:ln w="63500">
            <a:solidFill>
              <a:srgbClr val="FE5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3616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262A6-0674-9205-FE01-F8800C03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>
            <a:noAutofit/>
          </a:bodyPr>
          <a:lstStyle/>
          <a:p>
            <a:r>
              <a:rPr lang="nl-NL" b="1" dirty="0"/>
              <a:t>Wat moet je kopen?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066AB5-084D-3898-AB68-23694B4A7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C41740FF-ACFD-5F7C-A526-830BD6A9A96A}"/>
              </a:ext>
            </a:extLst>
          </p:cNvPr>
          <p:cNvSpPr txBox="1">
            <a:spLocks/>
          </p:cNvSpPr>
          <p:nvPr/>
        </p:nvSpPr>
        <p:spPr>
          <a:xfrm>
            <a:off x="1271588" y="2349500"/>
            <a:ext cx="4637087" cy="34226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Boeken en woordenboeken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Atlas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Tas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Sportkleding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Pennen en potloden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Rekenmachine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Schriften</a:t>
            </a:r>
          </a:p>
        </p:txBody>
      </p:sp>
      <p:pic>
        <p:nvPicPr>
          <p:cNvPr id="3" name="Afbeelding 2" descr="Afbeelding met Bagage en tassen, tas, accessoire, verbruiksartikelen voor kantoor&#10;&#10;Automatisch gegenereerde beschrijving">
            <a:extLst>
              <a:ext uri="{FF2B5EF4-FFF2-40B4-BE49-F238E27FC236}">
                <a16:creationId xmlns:a16="http://schemas.microsoft.com/office/drawing/2014/main" id="{9665CE19-6E84-F543-EB76-38B839550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7" y="2046807"/>
            <a:ext cx="3660773" cy="402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97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262A6-0674-9205-FE01-F8800C03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>
            <a:noAutofit/>
          </a:bodyPr>
          <a:lstStyle/>
          <a:p>
            <a:r>
              <a:rPr lang="nl-NL" b="1" dirty="0"/>
              <a:t>Grote uitgaven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066AB5-084D-3898-AB68-23694B4A7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C41740FF-ACFD-5F7C-A526-830BD6A9A96A}"/>
              </a:ext>
            </a:extLst>
          </p:cNvPr>
          <p:cNvSpPr txBox="1">
            <a:spLocks/>
          </p:cNvSpPr>
          <p:nvPr/>
        </p:nvSpPr>
        <p:spPr>
          <a:xfrm>
            <a:off x="1271588" y="2349500"/>
            <a:ext cx="4637087" cy="34226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b="1" dirty="0"/>
              <a:t>Mobiele telefoon </a:t>
            </a:r>
            <a:endParaRPr lang="nl-NL" sz="1800" dirty="0"/>
          </a:p>
          <a:p>
            <a:r>
              <a:rPr lang="nl-NL" sz="1800" dirty="0"/>
              <a:t>Magister</a:t>
            </a:r>
          </a:p>
          <a:p>
            <a:r>
              <a:rPr lang="nl-NL" sz="1800" dirty="0"/>
              <a:t>Groepsapp met klas</a:t>
            </a:r>
          </a:p>
          <a:p>
            <a:r>
              <a:rPr lang="nl-NL" sz="1800" dirty="0"/>
              <a:t>Contact met jou 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b="1" dirty="0"/>
              <a:t>Laptop of iPad</a:t>
            </a:r>
          </a:p>
          <a:p>
            <a:r>
              <a:rPr lang="nl-NL" sz="1800" dirty="0"/>
              <a:t>Vraag de school welke laptop!</a:t>
            </a:r>
          </a:p>
          <a:p>
            <a:r>
              <a:rPr lang="nl-NL" sz="1800" dirty="0"/>
              <a:t>Kan de school helpen? 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8E9F7DAE-80D8-7A20-1906-6EA983CC756F}"/>
              </a:ext>
            </a:extLst>
          </p:cNvPr>
          <p:cNvSpPr txBox="1">
            <a:spLocks/>
          </p:cNvSpPr>
          <p:nvPr/>
        </p:nvSpPr>
        <p:spPr>
          <a:xfrm>
            <a:off x="6963021" y="2349500"/>
            <a:ext cx="4637087" cy="34226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b="1" dirty="0"/>
              <a:t>Vervoer</a:t>
            </a:r>
          </a:p>
          <a:p>
            <a:r>
              <a:rPr lang="nl-NL" sz="1800" dirty="0"/>
              <a:t>Bus?</a:t>
            </a:r>
          </a:p>
          <a:p>
            <a:r>
              <a:rPr lang="nl-NL" sz="1800" dirty="0"/>
              <a:t>Tram?</a:t>
            </a:r>
          </a:p>
          <a:p>
            <a:r>
              <a:rPr lang="nl-NL" sz="1800" dirty="0"/>
              <a:t>Fiets? </a:t>
            </a:r>
            <a:br>
              <a:rPr lang="nl-NL" sz="1800" dirty="0"/>
            </a:br>
            <a:endParaRPr lang="nl-NL" sz="1800" dirty="0"/>
          </a:p>
          <a:p>
            <a:pPr marL="0" indent="0">
              <a:buNone/>
            </a:pPr>
            <a:r>
              <a:rPr lang="nl-NL" sz="1800" b="1" dirty="0"/>
              <a:t>Ouderbijdrage </a:t>
            </a:r>
          </a:p>
          <a:p>
            <a:r>
              <a:rPr lang="nl-NL" sz="1800" dirty="0"/>
              <a:t>Elke school vraagt ander bedrag</a:t>
            </a:r>
          </a:p>
          <a:p>
            <a:r>
              <a:rPr lang="nl-NL" sz="1800" dirty="0"/>
              <a:t>Vrijwillig</a:t>
            </a:r>
          </a:p>
        </p:txBody>
      </p:sp>
    </p:spTree>
    <p:extLst>
      <p:ext uri="{BB962C8B-B14F-4D97-AF65-F5344CB8AC3E}">
        <p14:creationId xmlns:p14="http://schemas.microsoft.com/office/powerpoint/2010/main" val="104009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02266"/>
            <a:ext cx="9648824" cy="179387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3000" b="1" dirty="0"/>
              <a:t>Een rooster op het VO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1C9428-BC8A-9DE7-D73A-3003C5594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EF74E95A-9FA6-9389-E97E-98F323E5CA8F}"/>
              </a:ext>
            </a:extLst>
          </p:cNvPr>
          <p:cNvSpPr txBox="1">
            <a:spLocks/>
          </p:cNvSpPr>
          <p:nvPr/>
        </p:nvSpPr>
        <p:spPr>
          <a:xfrm>
            <a:off x="1271588" y="2349501"/>
            <a:ext cx="10197465" cy="1239088"/>
          </a:xfrm>
          <a:prstGeom prst="rect">
            <a:avLst/>
          </a:prstGeom>
        </p:spPr>
        <p:txBody>
          <a:bodyPr lIns="0" tIns="0" rIns="0" bIns="0" numCol="3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b="1" dirty="0"/>
              <a:t>Huiswerk</a:t>
            </a:r>
          </a:p>
          <a:p>
            <a:r>
              <a:rPr lang="nl-NL" sz="1800" dirty="0"/>
              <a:t>Opdrachten maken</a:t>
            </a:r>
          </a:p>
          <a:p>
            <a:r>
              <a:rPr lang="nl-NL" sz="1800" dirty="0"/>
              <a:t>Leren voor toetsen</a:t>
            </a:r>
            <a:br>
              <a:rPr lang="nl-NL" sz="1800" dirty="0"/>
            </a:br>
            <a:r>
              <a:rPr lang="nl-NL" sz="1800" dirty="0"/>
              <a:t/>
            </a:r>
            <a:br>
              <a:rPr lang="nl-NL" sz="1800" dirty="0"/>
            </a:br>
            <a:endParaRPr lang="nl-NL" sz="1800" dirty="0"/>
          </a:p>
          <a:p>
            <a:pPr marL="0" indent="0">
              <a:buFont typeface="Arial" panose="020B0604020202020204" pitchFamily="34" charset="0"/>
              <a:buNone/>
            </a:pPr>
            <a:endParaRPr lang="nl-NL" sz="18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800" b="1" dirty="0"/>
              <a:t>Plannen</a:t>
            </a:r>
          </a:p>
          <a:p>
            <a:r>
              <a:rPr lang="nl-NL" sz="1800" dirty="0"/>
              <a:t>Met een app of agenda</a:t>
            </a:r>
          </a:p>
          <a:p>
            <a:r>
              <a:rPr lang="nl-NL" sz="1800" dirty="0"/>
              <a:t>Keuzes maken</a:t>
            </a:r>
            <a:br>
              <a:rPr lang="nl-NL" sz="1800" dirty="0"/>
            </a:br>
            <a:endParaRPr lang="nl-NL" sz="1800" b="1" dirty="0">
              <a:solidFill>
                <a:schemeClr val="accent2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800" b="1" dirty="0"/>
              <a:t/>
            </a:r>
            <a:br>
              <a:rPr lang="nl-NL" sz="1800" b="1" dirty="0"/>
            </a:br>
            <a:endParaRPr lang="nl-NL" sz="18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800" b="1" dirty="0"/>
              <a:t>Zelfstandigheid</a:t>
            </a:r>
          </a:p>
          <a:p>
            <a:r>
              <a:rPr lang="nl-NL" sz="1800" dirty="0"/>
              <a:t>Verantwoordelijkheid</a:t>
            </a:r>
          </a:p>
          <a:p>
            <a:r>
              <a:rPr lang="nl-NL" sz="1800" dirty="0"/>
              <a:t>Hulp nodig?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18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NL" sz="1800" b="1" dirty="0">
              <a:solidFill>
                <a:schemeClr val="accent2"/>
              </a:solidFill>
            </a:endParaRPr>
          </a:p>
        </p:txBody>
      </p:sp>
      <p:pic>
        <p:nvPicPr>
          <p:cNvPr id="6" name="Afbeelding 5" descr="Afbeelding met overdekt, persoon, Personal computer, computer&#10;&#10;Automatisch gegenereerde beschrijving">
            <a:extLst>
              <a:ext uri="{FF2B5EF4-FFF2-40B4-BE49-F238E27FC236}">
                <a16:creationId xmlns:a16="http://schemas.microsoft.com/office/drawing/2014/main" id="{8B2138B5-9BD2-1645-C22A-53360A3EF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88" y="3639279"/>
            <a:ext cx="2920850" cy="194593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B8FACBB-E860-B1FF-0D85-C76A9638CF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18416" y="3639279"/>
            <a:ext cx="2918907" cy="19459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C65C55A-7480-B9CD-857C-A4740D6FC0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057" b="4057"/>
          <a:stretch/>
        </p:blipFill>
        <p:spPr>
          <a:xfrm>
            <a:off x="4549677" y="3639279"/>
            <a:ext cx="3111500" cy="19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33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48D3CAF3-057B-81AF-2823-CEB85D3ECC0D}"/>
              </a:ext>
            </a:extLst>
          </p:cNvPr>
          <p:cNvSpPr txBox="1">
            <a:spLocks/>
          </p:cNvSpPr>
          <p:nvPr/>
        </p:nvSpPr>
        <p:spPr>
          <a:xfrm>
            <a:off x="1271588" y="2359439"/>
            <a:ext cx="6875951" cy="317605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Begint bij kinderen tussen de 11 – 13 jaar.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Kinderen worden een ‘puber’.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Er verandert veel!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In Nederland is er veel aandacht</a:t>
            </a:r>
            <a:br>
              <a:rPr lang="nl-NL" sz="1800" dirty="0"/>
            </a:br>
            <a:r>
              <a:rPr lang="nl-NL" sz="1800" dirty="0"/>
              <a:t>voor de puberteit. 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054672D2-7015-654B-2989-0C44B4096DA3}"/>
              </a:ext>
            </a:extLst>
          </p:cNvPr>
          <p:cNvSpPr txBox="1">
            <a:spLocks/>
          </p:cNvSpPr>
          <p:nvPr/>
        </p:nvSpPr>
        <p:spPr>
          <a:xfrm>
            <a:off x="1271588" y="1233487"/>
            <a:ext cx="9648824" cy="107734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De puberteit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8A21C28-3B35-2E2D-7FE6-FEAD0D436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17</a:t>
            </a:fld>
            <a:endParaRPr lang="nl-NL" dirty="0"/>
          </a:p>
        </p:txBody>
      </p:sp>
      <p:pic>
        <p:nvPicPr>
          <p:cNvPr id="4" name="Afbeelding 3" descr="Afbeelding met kleding, persoon, tekenfilm, kunst&#10;&#10;Automatisch gegenereerde beschrijving">
            <a:extLst>
              <a:ext uri="{FF2B5EF4-FFF2-40B4-BE49-F238E27FC236}">
                <a16:creationId xmlns:a16="http://schemas.microsoft.com/office/drawing/2014/main" id="{6F35FB98-366E-BF76-6916-B02B6E67E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475" y="1876378"/>
            <a:ext cx="3203054" cy="374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21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8ED8CF69-D06F-01BB-569A-421D50CE3D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25" r="1425"/>
          <a:stretch/>
        </p:blipFill>
        <p:spPr>
          <a:xfrm>
            <a:off x="5908675" y="1246188"/>
            <a:ext cx="6283325" cy="4322762"/>
          </a:xfr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7BAF713-31BF-9925-AECE-459007945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18</a:t>
            </a:fld>
            <a:endParaRPr lang="nl-NL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57C1A716-E34A-7428-67CA-4999854A861A}"/>
              </a:ext>
            </a:extLst>
          </p:cNvPr>
          <p:cNvSpPr txBox="1">
            <a:spLocks/>
          </p:cNvSpPr>
          <p:nvPr/>
        </p:nvSpPr>
        <p:spPr>
          <a:xfrm>
            <a:off x="1271586" y="2310831"/>
            <a:ext cx="6875951" cy="3176059"/>
          </a:xfrm>
          <a:prstGeom prst="rect">
            <a:avLst/>
          </a:prstGeom>
        </p:spPr>
        <p:txBody>
          <a:bodyPr tIns="46800" rIns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Pubers slapen veel.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Pubers groeien hard.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Pubers hebben veel emoties:</a:t>
            </a:r>
          </a:p>
          <a:p>
            <a:pPr lvl="1">
              <a:lnSpc>
                <a:spcPct val="130000"/>
              </a:lnSpc>
            </a:pPr>
            <a:r>
              <a:rPr lang="nl-NL" sz="1800" dirty="0"/>
              <a:t>Soms zijn ze heel blij. </a:t>
            </a:r>
          </a:p>
          <a:p>
            <a:pPr lvl="1">
              <a:lnSpc>
                <a:spcPct val="130000"/>
              </a:lnSpc>
            </a:pPr>
            <a:r>
              <a:rPr lang="nl-NL" sz="1800" dirty="0"/>
              <a:t>Dan zijn ze weer heel boos.  </a:t>
            </a:r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9FAF8A1A-13EC-D26C-6EB0-3E376D46C9D2}"/>
              </a:ext>
            </a:extLst>
          </p:cNvPr>
          <p:cNvSpPr txBox="1">
            <a:spLocks/>
          </p:cNvSpPr>
          <p:nvPr/>
        </p:nvSpPr>
        <p:spPr>
          <a:xfrm>
            <a:off x="1271588" y="1233487"/>
            <a:ext cx="9648824" cy="107734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Wat verandert er in </a:t>
            </a:r>
            <a:br>
              <a:rPr lang="nl-NL" sz="3000" b="1" dirty="0">
                <a:solidFill>
                  <a:srgbClr val="3B11A3"/>
                </a:solidFill>
              </a:rPr>
            </a:br>
            <a:r>
              <a:rPr lang="nl-NL" sz="3000" b="1" dirty="0">
                <a:solidFill>
                  <a:srgbClr val="3B11A3"/>
                </a:solidFill>
              </a:rPr>
              <a:t>de puberteit? </a:t>
            </a:r>
          </a:p>
        </p:txBody>
      </p:sp>
    </p:spTree>
    <p:extLst>
      <p:ext uri="{BB962C8B-B14F-4D97-AF65-F5344CB8AC3E}">
        <p14:creationId xmlns:p14="http://schemas.microsoft.com/office/powerpoint/2010/main" val="1228963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8ED8CF69-D06F-01BB-569A-421D50CE3D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29" r="1629"/>
          <a:stretch/>
        </p:blipFill>
        <p:spPr>
          <a:xfrm>
            <a:off x="5908675" y="1246188"/>
            <a:ext cx="6283325" cy="4322762"/>
          </a:xfr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7BAF713-31BF-9925-AECE-459007945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19</a:t>
            </a:fld>
            <a:endParaRPr lang="nl-NL" dirty="0"/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625C9097-E4AA-E042-4323-6E8BB9E2E4FC}"/>
              </a:ext>
            </a:extLst>
          </p:cNvPr>
          <p:cNvSpPr txBox="1">
            <a:spLocks/>
          </p:cNvSpPr>
          <p:nvPr/>
        </p:nvSpPr>
        <p:spPr>
          <a:xfrm>
            <a:off x="1271586" y="2310831"/>
            <a:ext cx="5198225" cy="349474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nl-NL" sz="1800" b="1" dirty="0"/>
              <a:t>Pubers vinden vrienden heel belangrijk.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Welke kleren hebben mijn vrienden?</a:t>
            </a:r>
          </a:p>
          <a:p>
            <a:r>
              <a:rPr lang="nl-NL" sz="1800" dirty="0"/>
              <a:t>Welke muziek luisteren mijn vrienden?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nl-NL" sz="1800" b="1" dirty="0"/>
              <a:t/>
            </a:r>
            <a:br>
              <a:rPr lang="nl-NL" sz="1800" b="1" dirty="0"/>
            </a:br>
            <a:r>
              <a:rPr lang="nl-NL" sz="1800" b="1" dirty="0"/>
              <a:t>Pubers krijgen een eigen mening.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Ze maken vaker ruzie. </a:t>
            </a:r>
          </a:p>
          <a:p>
            <a:r>
              <a:rPr lang="nl-NL" sz="1800" dirty="0"/>
              <a:t>Ze luisteren minder naar hun ouders.</a:t>
            </a:r>
          </a:p>
          <a:p>
            <a:endParaRPr lang="nl-NL" sz="1800" dirty="0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498126B0-CDE2-7B35-81DF-14B37F66E1B8}"/>
              </a:ext>
            </a:extLst>
          </p:cNvPr>
          <p:cNvSpPr txBox="1">
            <a:spLocks/>
          </p:cNvSpPr>
          <p:nvPr/>
        </p:nvSpPr>
        <p:spPr>
          <a:xfrm>
            <a:off x="1271588" y="1233487"/>
            <a:ext cx="9648824" cy="107734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Wat verandert er </a:t>
            </a:r>
          </a:p>
          <a:p>
            <a:r>
              <a:rPr lang="nl-NL" sz="3000" b="1" dirty="0">
                <a:solidFill>
                  <a:srgbClr val="3B11A3"/>
                </a:solidFill>
              </a:rPr>
              <a:t>in de puberteit? </a:t>
            </a:r>
          </a:p>
        </p:txBody>
      </p:sp>
    </p:spTree>
    <p:extLst>
      <p:ext uri="{BB962C8B-B14F-4D97-AF65-F5344CB8AC3E}">
        <p14:creationId xmlns:p14="http://schemas.microsoft.com/office/powerpoint/2010/main" val="1564220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CCDF47-3B48-EB35-5E4E-5B1AEF1D43F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1588" y="2349500"/>
            <a:ext cx="6300788" cy="2814021"/>
          </a:xfrm>
        </p:spPr>
        <p:txBody>
          <a:bodyPr lIns="0">
            <a:noAutofit/>
          </a:bodyPr>
          <a:lstStyle/>
          <a:p>
            <a:pPr lvl="0">
              <a:lnSpc>
                <a:spcPct val="130000"/>
              </a:lnSpc>
            </a:pPr>
            <a:r>
              <a:rPr lang="nl-NL" sz="1800" dirty="0"/>
              <a:t>Ik ken de verschillen tussen de basisschool en </a:t>
            </a:r>
            <a:br>
              <a:rPr lang="nl-NL" sz="1800" dirty="0"/>
            </a:br>
            <a:r>
              <a:rPr lang="nl-NL" sz="1800" dirty="0"/>
              <a:t>de middelbare school.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weet wat ik als ouder allemaal moet regelen.</a:t>
            </a:r>
            <a:r>
              <a:rPr lang="nl-NL" sz="1800" b="1" dirty="0"/>
              <a:t> </a:t>
            </a:r>
            <a:endParaRPr lang="nl-NL" sz="1800" dirty="0"/>
          </a:p>
          <a:p>
            <a:pPr>
              <a:lnSpc>
                <a:spcPct val="130000"/>
              </a:lnSpc>
            </a:pPr>
            <a:r>
              <a:rPr lang="nl-NL" sz="1800" dirty="0"/>
              <a:t>Ik weet wat ‘de puberteit’ is. 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begrijp belangrijke woorden uit dit thema.</a:t>
            </a:r>
          </a:p>
          <a:p>
            <a:pPr marL="0" lvl="0" indent="0">
              <a:lnSpc>
                <a:spcPct val="130000"/>
              </a:lnSpc>
              <a:buNone/>
            </a:pPr>
            <a:endParaRPr lang="nl-NL" sz="18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000" b="1" dirty="0"/>
              <a:t>Wat leer je vandaag?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B342CA7-3264-1841-2603-1BD9A9E85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</a:t>
            </a:fld>
            <a:endParaRPr lang="nl-NL" dirty="0"/>
          </a:p>
        </p:txBody>
      </p:sp>
      <p:pic>
        <p:nvPicPr>
          <p:cNvPr id="5" name="Afbeelding 4" descr="Afbeelding met Graphics, clipart, grafische vormgeving, illustratie&#10;&#10;Automatisch gegenereerde beschrijving">
            <a:extLst>
              <a:ext uri="{FF2B5EF4-FFF2-40B4-BE49-F238E27FC236}">
                <a16:creationId xmlns:a16="http://schemas.microsoft.com/office/drawing/2014/main" id="{A7057D8C-5EA3-C03E-897D-59B987F78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124" y="2360933"/>
            <a:ext cx="4443264" cy="346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34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aphics, clipart, grafische vormgeving, illustratie&#10;&#10;Automatisch gegenereerde beschrijving">
            <a:extLst>
              <a:ext uri="{FF2B5EF4-FFF2-40B4-BE49-F238E27FC236}">
                <a16:creationId xmlns:a16="http://schemas.microsoft.com/office/drawing/2014/main" id="{D3928A27-8EE9-33D8-78CD-43577CD21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933" y="1822505"/>
            <a:ext cx="5119588" cy="398921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ED5437E-F521-3F0F-6ADA-677BC7ED8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7" y="1255183"/>
            <a:ext cx="9813355" cy="1349993"/>
          </a:xfrm>
        </p:spPr>
        <p:txBody>
          <a:bodyPr>
            <a:normAutofit/>
          </a:bodyPr>
          <a:lstStyle/>
          <a:p>
            <a:r>
              <a:rPr lang="nl-NL" dirty="0"/>
              <a:t>Wat heb je vandaag </a:t>
            </a:r>
            <a:br>
              <a:rPr lang="nl-NL" dirty="0"/>
            </a:br>
            <a:r>
              <a:rPr lang="nl-NL" dirty="0"/>
              <a:t>geleerd?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BAE54FC-C650-E2F6-E786-CC3F0A2F0300}"/>
              </a:ext>
            </a:extLst>
          </p:cNvPr>
          <p:cNvSpPr txBox="1">
            <a:spLocks/>
          </p:cNvSpPr>
          <p:nvPr/>
        </p:nvSpPr>
        <p:spPr>
          <a:xfrm>
            <a:off x="1271588" y="2349500"/>
            <a:ext cx="4269268" cy="254021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Wat vond je interessant?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Wat heb je geleerd?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Heb je nog een vraag?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066C7DE-7823-36AE-9345-41E8CA9D3794}"/>
              </a:ext>
            </a:extLst>
          </p:cNvPr>
          <p:cNvSpPr txBox="1"/>
          <p:nvPr/>
        </p:nvSpPr>
        <p:spPr>
          <a:xfrm>
            <a:off x="495946" y="48897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8D8F5BC-DAAC-7601-F97B-9BD1DCC15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8075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BF2D5C26-B786-E785-5A29-076E97541F08}"/>
              </a:ext>
            </a:extLst>
          </p:cNvPr>
          <p:cNvSpPr txBox="1">
            <a:spLocks/>
          </p:cNvSpPr>
          <p:nvPr/>
        </p:nvSpPr>
        <p:spPr>
          <a:xfrm>
            <a:off x="1271588" y="1233488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Doelen van vandaag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12DD012-3A4D-2EC8-BC24-D567C9E65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21</a:t>
            </a:fld>
            <a:endParaRPr lang="nl-NL" dirty="0"/>
          </a:p>
        </p:txBody>
      </p:sp>
      <p:pic>
        <p:nvPicPr>
          <p:cNvPr id="3" name="Afbeelding 2" descr="Afbeelding met schaatsen, creativiteit&#10;&#10;Automatisch gegenereerde beschrijving">
            <a:extLst>
              <a:ext uri="{FF2B5EF4-FFF2-40B4-BE49-F238E27FC236}">
                <a16:creationId xmlns:a16="http://schemas.microsoft.com/office/drawing/2014/main" id="{ABABA298-3EEF-A7D6-1094-62F7933C4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212" y="2483220"/>
            <a:ext cx="5917147" cy="3508536"/>
          </a:xfrm>
          <a:prstGeom prst="rect">
            <a:avLst/>
          </a:prstGeo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D3DD1EB6-1D6A-082D-3388-1D480C5066C7}"/>
              </a:ext>
            </a:extLst>
          </p:cNvPr>
          <p:cNvSpPr txBox="1">
            <a:spLocks/>
          </p:cNvSpPr>
          <p:nvPr/>
        </p:nvSpPr>
        <p:spPr>
          <a:xfrm>
            <a:off x="1271591" y="2349501"/>
            <a:ext cx="4152622" cy="321840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30000"/>
              </a:lnSpc>
            </a:pPr>
            <a:r>
              <a:rPr lang="nl-NL" sz="1800" dirty="0"/>
              <a:t>Ik ken de verschillen tussen de basisschool </a:t>
            </a:r>
            <a:br>
              <a:rPr lang="nl-NL" sz="1800" dirty="0"/>
            </a:br>
            <a:r>
              <a:rPr lang="nl-NL" sz="1800" dirty="0"/>
              <a:t>en de middelbare school.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weet wat ik als ouder allemaal moet regelen.</a:t>
            </a:r>
            <a:r>
              <a:rPr lang="nl-NL" sz="1800" b="1" dirty="0"/>
              <a:t> </a:t>
            </a:r>
            <a:endParaRPr lang="nl-NL" sz="1800" dirty="0"/>
          </a:p>
          <a:p>
            <a:pPr>
              <a:lnSpc>
                <a:spcPct val="130000"/>
              </a:lnSpc>
            </a:pPr>
            <a:r>
              <a:rPr lang="nl-NL" sz="1800" dirty="0"/>
              <a:t>Ik weet wat ‘de puberteit’ is. 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begrijp belangrijke woorden uit dit thema.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562905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BF2D5C26-B786-E785-5A29-076E97541F08}"/>
              </a:ext>
            </a:extLst>
          </p:cNvPr>
          <p:cNvSpPr txBox="1">
            <a:spLocks/>
          </p:cNvSpPr>
          <p:nvPr/>
        </p:nvSpPr>
        <p:spPr>
          <a:xfrm>
            <a:off x="1271588" y="1233488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>
                <a:solidFill>
                  <a:srgbClr val="3B11A3"/>
                </a:solidFill>
              </a:rPr>
              <a:t>Thuis oefenen?</a:t>
            </a:r>
            <a:endParaRPr lang="nl-NL" sz="3000" b="1" dirty="0">
              <a:solidFill>
                <a:srgbClr val="3B11A3"/>
              </a:solidFill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A440EB7-3807-D567-61A2-8C62DE7FC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22</a:t>
            </a:fld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9882AA-C00C-E5CE-E1C6-3FB5D8482711}"/>
              </a:ext>
            </a:extLst>
          </p:cNvPr>
          <p:cNvSpPr txBox="1">
            <a:spLocks/>
          </p:cNvSpPr>
          <p:nvPr/>
        </p:nvSpPr>
        <p:spPr>
          <a:xfrm>
            <a:off x="1271588" y="2349500"/>
            <a:ext cx="4575960" cy="318452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Opdracht voor thuis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Online oefenen</a:t>
            </a:r>
          </a:p>
          <a:p>
            <a:pPr marL="742950" lvl="1" indent="-285750">
              <a:lnSpc>
                <a:spcPct val="120000"/>
              </a:lnSpc>
            </a:pPr>
            <a:r>
              <a:rPr lang="nl-NL" sz="1800" dirty="0"/>
              <a:t>Hoofdstuk 7</a:t>
            </a:r>
          </a:p>
          <a:p>
            <a:pPr marL="742950" lvl="1" indent="-285750">
              <a:lnSpc>
                <a:spcPct val="120000"/>
              </a:lnSpc>
            </a:pPr>
            <a:r>
              <a:rPr lang="nl-NL" sz="1800" dirty="0"/>
              <a:t>Hoofdstuk 17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l-NL" sz="1800" dirty="0"/>
          </a:p>
        </p:txBody>
      </p:sp>
      <p:pic>
        <p:nvPicPr>
          <p:cNvPr id="4" name="Afbeelding 3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AA9D347E-23D5-B5C9-3A2B-78D3BDE82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951" y="2234501"/>
            <a:ext cx="5043554" cy="3083624"/>
          </a:xfrm>
          <a:prstGeom prst="rect">
            <a:avLst/>
          </a:prstGeom>
        </p:spPr>
      </p:pic>
      <p:pic>
        <p:nvPicPr>
          <p:cNvPr id="6" name="Afbeelding 5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39B87687-5D79-6DD8-6BB3-4586271A68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37"/>
          <a:stretch/>
        </p:blipFill>
        <p:spPr>
          <a:xfrm>
            <a:off x="9313193" y="799306"/>
            <a:ext cx="1730312" cy="150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86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BDCA9-BAD6-5A01-50D5-3DB5C579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7" y="1246717"/>
            <a:ext cx="9648824" cy="693208"/>
          </a:xfrm>
        </p:spPr>
        <p:txBody>
          <a:bodyPr/>
          <a:lstStyle/>
          <a:p>
            <a:r>
              <a:rPr lang="nl-NL" dirty="0"/>
              <a:t>De volgende keer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4025341-9F19-1A17-C89A-1FA699CD1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23</a:t>
            </a:fld>
            <a:endParaRPr lang="nl-NL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19D98996-224D-41D9-5171-65122D918494}"/>
              </a:ext>
            </a:extLst>
          </p:cNvPr>
          <p:cNvSpPr txBox="1">
            <a:spLocks/>
          </p:cNvSpPr>
          <p:nvPr/>
        </p:nvSpPr>
        <p:spPr>
          <a:xfrm>
            <a:off x="1271589" y="2371272"/>
            <a:ext cx="4637086" cy="32194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>
                <a:solidFill>
                  <a:srgbClr val="FE5F55"/>
                </a:solidFill>
              </a:rPr>
              <a:t>[Datum en tijd volgende bijeenkomst]</a:t>
            </a:r>
          </a:p>
          <a:p>
            <a:pPr>
              <a:lnSpc>
                <a:spcPct val="130000"/>
              </a:lnSpc>
            </a:pPr>
            <a:r>
              <a:rPr lang="nl-NL" sz="1800" dirty="0">
                <a:solidFill>
                  <a:srgbClr val="FE5F55"/>
                </a:solidFill>
              </a:rPr>
              <a:t>[Onderwerp volgende bijeenkomst]</a:t>
            </a:r>
          </a:p>
          <a:p>
            <a:pPr>
              <a:lnSpc>
                <a:spcPct val="130000"/>
              </a:lnSpc>
            </a:pPr>
            <a:r>
              <a:rPr lang="nl-NL" sz="1800" dirty="0">
                <a:solidFill>
                  <a:srgbClr val="FE5F55"/>
                </a:solidFill>
              </a:rPr>
              <a:t>[Aankondiging gastspreker?] </a:t>
            </a:r>
          </a:p>
          <a:p>
            <a:pPr>
              <a:lnSpc>
                <a:spcPct val="130000"/>
              </a:lnSpc>
            </a:pPr>
            <a:r>
              <a:rPr lang="nl-NL" sz="1800" dirty="0">
                <a:solidFill>
                  <a:srgbClr val="FE5F55"/>
                </a:solidFill>
              </a:rPr>
              <a:t>[Overig] </a:t>
            </a:r>
          </a:p>
          <a:p>
            <a:pPr>
              <a:lnSpc>
                <a:spcPct val="130000"/>
              </a:lnSpc>
            </a:pPr>
            <a:r>
              <a:rPr lang="nl-NL" sz="1800" dirty="0">
                <a:solidFill>
                  <a:srgbClr val="FE5F55"/>
                </a:solidFill>
              </a:rPr>
              <a:t>[Eventueel contactgegevens </a:t>
            </a:r>
            <a:br>
              <a:rPr lang="nl-NL" sz="1800" dirty="0">
                <a:solidFill>
                  <a:srgbClr val="FE5F55"/>
                </a:solidFill>
              </a:rPr>
            </a:br>
            <a:r>
              <a:rPr lang="nl-NL" sz="1800" dirty="0">
                <a:solidFill>
                  <a:srgbClr val="FE5F55"/>
                </a:solidFill>
              </a:rPr>
              <a:t>of info over WhatsApp-groep]</a:t>
            </a:r>
          </a:p>
          <a:p>
            <a:pPr marL="0" indent="0">
              <a:lnSpc>
                <a:spcPct val="130000"/>
              </a:lnSpc>
              <a:buNone/>
            </a:pPr>
            <a:endParaRPr lang="nl-NL" sz="1800" dirty="0"/>
          </a:p>
        </p:txBody>
      </p:sp>
      <p:pic>
        <p:nvPicPr>
          <p:cNvPr id="7" name="Tijdelijke aanduiding voor afbeelding 7">
            <a:extLst>
              <a:ext uri="{FF2B5EF4-FFF2-40B4-BE49-F238E27FC236}">
                <a16:creationId xmlns:a16="http://schemas.microsoft.com/office/drawing/2014/main" id="{3709F24D-AC97-0F47-846C-FBC425D4C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124" b="2720"/>
          <a:stretch/>
        </p:blipFill>
        <p:spPr>
          <a:xfrm>
            <a:off x="6192647" y="1948392"/>
            <a:ext cx="4766010" cy="36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97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E633CE80-03B6-DB36-226A-729962CC42A6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839280004"/>
              </p:ext>
            </p:extLst>
          </p:nvPr>
        </p:nvGraphicFramePr>
        <p:xfrm>
          <a:off x="1271587" y="2109257"/>
          <a:ext cx="9648824" cy="3629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2213">
                  <a:extLst>
                    <a:ext uri="{9D8B030D-6E8A-4147-A177-3AD203B41FA5}">
                      <a16:colId xmlns:a16="http://schemas.microsoft.com/office/drawing/2014/main" val="3599802072"/>
                    </a:ext>
                  </a:extLst>
                </a:gridCol>
                <a:gridCol w="3376611">
                  <a:extLst>
                    <a:ext uri="{9D8B030D-6E8A-4147-A177-3AD203B41FA5}">
                      <a16:colId xmlns:a16="http://schemas.microsoft.com/office/drawing/2014/main" val="3974325817"/>
                    </a:ext>
                  </a:extLst>
                </a:gridCol>
              </a:tblGrid>
              <a:tr h="604838">
                <a:tc>
                  <a:txBody>
                    <a:bodyPr/>
                    <a:lstStyle/>
                    <a:p>
                      <a:r>
                        <a:rPr lang="nl-NL" dirty="0"/>
                        <a:t>Onderwerp</a:t>
                      </a:r>
                    </a:p>
                  </a:txBody>
                  <a:tcPr marL="360000" marR="90000" anchor="ctr">
                    <a:solidFill>
                      <a:srgbClr val="63ADF2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Datum</a:t>
                      </a:r>
                    </a:p>
                  </a:txBody>
                  <a:tcPr marL="360000" marR="90000" anchor="ctr">
                    <a:solidFill>
                      <a:srgbClr val="3B11A3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196349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1. Het Nederlands schoolsysteem</a:t>
                      </a:r>
                    </a:p>
                  </a:txBody>
                  <a:tcPr marL="360000" marR="90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…</a:t>
                      </a:r>
                    </a:p>
                  </a:txBody>
                  <a:tcPr marL="360000" marR="90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713927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2. Doorstroomtoets en schooladvies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…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804288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3. Een school kiezen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…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668721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4. Hoe werkt een middelbare school?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…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735677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/>
                        <a:t>5. Op gast of op bezoek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B11A3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B11A3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497229"/>
                  </a:ext>
                </a:extLst>
              </a:tr>
            </a:tbl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1ED43E64-86E9-63D7-1FC2-0843C3301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volgende keer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276A727-932A-8F98-6E1A-E3E6FEEFB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646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CCDF47-3B48-EB35-5E4E-5B1AEF1D43F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1588" y="2349500"/>
            <a:ext cx="4637087" cy="362902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nl-NL" sz="1800" dirty="0"/>
              <a:t>Wat weet je nog?</a:t>
            </a:r>
          </a:p>
          <a:p>
            <a:pPr>
              <a:lnSpc>
                <a:spcPct val="120000"/>
              </a:lnSpc>
            </a:pPr>
            <a:r>
              <a:rPr lang="nl-NL" sz="1800" dirty="0"/>
              <a:t>Nieuwe vragen?</a:t>
            </a:r>
          </a:p>
          <a:p>
            <a:pPr>
              <a:lnSpc>
                <a:spcPct val="120000"/>
              </a:lnSpc>
            </a:pPr>
            <a:r>
              <a:rPr lang="nl-NL" sz="1800" dirty="0"/>
              <a:t>Opdrachten gemaakt?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02266"/>
            <a:ext cx="9648824" cy="179387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3000" b="1" dirty="0"/>
              <a:t>De vorige keer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1C9428-BC8A-9DE7-D73A-3003C5594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</a:t>
            </a:fld>
            <a:endParaRPr lang="nl-NL" dirty="0"/>
          </a:p>
        </p:txBody>
      </p:sp>
      <p:pic>
        <p:nvPicPr>
          <p:cNvPr id="2" name="Tijdelijke aanduiding voor inhoud 4">
            <a:extLst>
              <a:ext uri="{FF2B5EF4-FFF2-40B4-BE49-F238E27FC236}">
                <a16:creationId xmlns:a16="http://schemas.microsoft.com/office/drawing/2014/main" id="{73FF0518-3637-A6DD-9D58-74001C396E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75388" y="2071600"/>
            <a:ext cx="4595092" cy="358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21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2374C0AA-D44B-F3D2-182D-201533DA78BB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2329657"/>
              </p:ext>
            </p:extLst>
          </p:nvPr>
        </p:nvGraphicFramePr>
        <p:xfrm>
          <a:off x="7569200" y="1559794"/>
          <a:ext cx="4274868" cy="4009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48D3CAF3-057B-81AF-2823-CEB85D3ECC0D}"/>
              </a:ext>
            </a:extLst>
          </p:cNvPr>
          <p:cNvSpPr txBox="1">
            <a:spLocks/>
          </p:cNvSpPr>
          <p:nvPr/>
        </p:nvSpPr>
        <p:spPr>
          <a:xfrm>
            <a:off x="1271586" y="2384425"/>
            <a:ext cx="6875951" cy="310246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Onderwijs en lessen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Hoe ziet een dag op de school eruit?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De identiteit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Locatie en gebouw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Persoonlijke voorkeur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Speciale ondersteuning</a:t>
            </a:r>
          </a:p>
          <a:p>
            <a:pPr marL="0" indent="0">
              <a:lnSpc>
                <a:spcPct val="130000"/>
              </a:lnSpc>
              <a:buNone/>
            </a:pPr>
            <a:endParaRPr lang="nl-NL" sz="1800" dirty="0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054672D2-7015-654B-2989-0C44B4096DA3}"/>
              </a:ext>
            </a:extLst>
          </p:cNvPr>
          <p:cNvSpPr txBox="1">
            <a:spLocks/>
          </p:cNvSpPr>
          <p:nvPr/>
        </p:nvSpPr>
        <p:spPr>
          <a:xfrm>
            <a:off x="1271588" y="1233487"/>
            <a:ext cx="9648824" cy="107734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Wat vind jij belangrijk in </a:t>
            </a:r>
            <a:br>
              <a:rPr lang="nl-NL" sz="3000" b="1" dirty="0">
                <a:solidFill>
                  <a:srgbClr val="3B11A3"/>
                </a:solidFill>
              </a:rPr>
            </a:br>
            <a:r>
              <a:rPr lang="nl-NL" sz="3000" b="1" dirty="0">
                <a:solidFill>
                  <a:srgbClr val="3B11A3"/>
                </a:solidFill>
              </a:rPr>
              <a:t>een middelbare school? 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8A21C28-3B35-2E2D-7FE6-FEAD0D436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3426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9836618-D6FC-08C9-1A36-098F40BAF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D464A3A-2CDD-B828-5E63-C36E7C64515B}"/>
              </a:ext>
            </a:extLst>
          </p:cNvPr>
          <p:cNvSpPr txBox="1">
            <a:spLocks/>
          </p:cNvSpPr>
          <p:nvPr/>
        </p:nvSpPr>
        <p:spPr>
          <a:xfrm>
            <a:off x="1271586" y="2308715"/>
            <a:ext cx="6875951" cy="3184526"/>
          </a:xfrm>
          <a:prstGeom prst="rect">
            <a:avLst/>
          </a:prstGeom>
        </p:spPr>
        <p:txBody>
          <a:bodyPr tIns="46800" rIns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Bekijk de checklist.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Lees de zinnen.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Vind jij dat belangrijk? </a:t>
            </a:r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D2867616-2EB0-23EF-02B0-838496EC1067}"/>
              </a:ext>
            </a:extLst>
          </p:cNvPr>
          <p:cNvSpPr txBox="1">
            <a:spLocks/>
          </p:cNvSpPr>
          <p:nvPr/>
        </p:nvSpPr>
        <p:spPr>
          <a:xfrm>
            <a:off x="1271588" y="1233487"/>
            <a:ext cx="9648824" cy="84149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Wat vind jij belangrijk?</a:t>
            </a:r>
          </a:p>
        </p:txBody>
      </p:sp>
      <p:pic>
        <p:nvPicPr>
          <p:cNvPr id="2" name="Afbeelding 1" descr="Afbeelding met Graphics, clipart, grafische vormgeving, illustratie&#10;&#10;Automatisch gegenereerde beschrijving">
            <a:extLst>
              <a:ext uri="{FF2B5EF4-FFF2-40B4-BE49-F238E27FC236}">
                <a16:creationId xmlns:a16="http://schemas.microsoft.com/office/drawing/2014/main" id="{B16D33F1-E106-1CF9-DEB6-FE2E87F3A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933" y="1822505"/>
            <a:ext cx="5119588" cy="398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23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ontwerp, creativiteit, illustratie&#10;&#10;Automatisch gegenereerde beschrijving">
            <a:extLst>
              <a:ext uri="{FF2B5EF4-FFF2-40B4-BE49-F238E27FC236}">
                <a16:creationId xmlns:a16="http://schemas.microsoft.com/office/drawing/2014/main" id="{ADC02F42-D2C6-3CA1-A7AE-B6C6C9FF8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067" y="2280291"/>
            <a:ext cx="4519314" cy="336879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4BE8FFC-617C-1E0B-2932-78936D36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b="1" dirty="0"/>
              <a:t>Wat is het verschil tussen </a:t>
            </a:r>
            <a:br>
              <a:rPr lang="nl-NL" b="1" dirty="0"/>
            </a:br>
            <a:r>
              <a:rPr lang="nl-NL" b="1" dirty="0"/>
              <a:t>de basisschool en de middelbare school? 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003E31D2-7782-C9E3-A701-DBEED184D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4529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2374C0AA-D44B-F3D2-182D-201533DA78BB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619365999"/>
              </p:ext>
            </p:extLst>
          </p:nvPr>
        </p:nvGraphicFramePr>
        <p:xfrm>
          <a:off x="1271588" y="1233489"/>
          <a:ext cx="6138503" cy="1018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8A21C28-3B35-2E2D-7FE6-FEAD0D436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7</a:t>
            </a:fld>
            <a:endParaRPr lang="nl-NL" dirty="0"/>
          </a:p>
        </p:txBody>
      </p:sp>
      <p:pic>
        <p:nvPicPr>
          <p:cNvPr id="10" name="Tijdelijke aanduiding voor afbeelding 6" descr="Afbeelding met persoon, kleding, overdekt, Leren&#10;&#10;Automatisch gegenereerde beschrijving">
            <a:extLst>
              <a:ext uri="{FF2B5EF4-FFF2-40B4-BE49-F238E27FC236}">
                <a16:creationId xmlns:a16="http://schemas.microsoft.com/office/drawing/2014/main" id="{A1214FCD-8A59-32A8-69AE-11D40DB370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64" t="179" r="20514" b="11655"/>
          <a:stretch/>
        </p:blipFill>
        <p:spPr>
          <a:xfrm>
            <a:off x="7569200" y="1225956"/>
            <a:ext cx="4624780" cy="432360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0F59BC-8FF4-470F-972B-4A1368CF7A5F}"/>
              </a:ext>
            </a:extLst>
          </p:cNvPr>
          <p:cNvSpPr txBox="1">
            <a:spLocks/>
          </p:cNvSpPr>
          <p:nvPr/>
        </p:nvSpPr>
        <p:spPr>
          <a:xfrm>
            <a:off x="1271588" y="2349500"/>
            <a:ext cx="6414002" cy="35159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Leerlingen hebben elk uur een ander vak.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Elk vak heeft een andere docent.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Soms 7 docenten per dag!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De mentor is een docent die ook kijkt </a:t>
            </a:r>
            <a:br>
              <a:rPr lang="nl-NL" sz="1800" dirty="0"/>
            </a:br>
            <a:r>
              <a:rPr lang="nl-NL" sz="1800" dirty="0"/>
              <a:t>naar jouw kind:</a:t>
            </a:r>
          </a:p>
          <a:p>
            <a:pPr lvl="1">
              <a:lnSpc>
                <a:spcPct val="130000"/>
              </a:lnSpc>
              <a:buFont typeface="Wingdings" pitchFamily="2" charset="2"/>
              <a:buChar char="ü"/>
            </a:pPr>
            <a:r>
              <a:rPr lang="nl-NL" sz="1800" dirty="0"/>
              <a:t>Gaat het goed? </a:t>
            </a:r>
          </a:p>
          <a:p>
            <a:pPr lvl="1">
              <a:lnSpc>
                <a:spcPct val="130000"/>
              </a:lnSpc>
              <a:buFont typeface="Wingdings" pitchFamily="2" charset="2"/>
              <a:buChar char="ü"/>
            </a:pPr>
            <a:r>
              <a:rPr lang="nl-NL" sz="1800" dirty="0"/>
              <a:t>De cijfers </a:t>
            </a:r>
          </a:p>
        </p:txBody>
      </p:sp>
    </p:spTree>
    <p:extLst>
      <p:ext uri="{BB962C8B-B14F-4D97-AF65-F5344CB8AC3E}">
        <p14:creationId xmlns:p14="http://schemas.microsoft.com/office/powerpoint/2010/main" val="2277319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8A21C28-3B35-2E2D-7FE6-FEAD0D436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39A871F1-DC6C-D8E1-6EF7-1B9DDDBA2B3D}"/>
              </a:ext>
            </a:extLst>
          </p:cNvPr>
          <p:cNvSpPr txBox="1">
            <a:spLocks/>
          </p:cNvSpPr>
          <p:nvPr/>
        </p:nvSpPr>
        <p:spPr>
          <a:xfrm>
            <a:off x="1271587" y="2349500"/>
            <a:ext cx="6297613" cy="3430350"/>
          </a:xfrm>
          <a:prstGeom prst="rect">
            <a:avLst/>
          </a:prstGeom>
        </p:spPr>
        <p:txBody>
          <a:bodyPr lIns="0" tIns="0" rIns="0" bIns="0"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Nederlands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Engels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Frans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Duits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Kunst en Cultuur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Sport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Aardrijkskunde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nl-NL" sz="1800" dirty="0"/>
              <a:t>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Geschiedenis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Mens en maatschappij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Wiskunde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Natuurkunde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Scheikunde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Biologie </a:t>
            </a:r>
          </a:p>
          <a:p>
            <a:pPr>
              <a:lnSpc>
                <a:spcPct val="130000"/>
              </a:lnSpc>
            </a:pPr>
            <a:endParaRPr lang="nl-NL" sz="1800" dirty="0"/>
          </a:p>
          <a:p>
            <a:pPr>
              <a:lnSpc>
                <a:spcPct val="130000"/>
              </a:lnSpc>
            </a:pPr>
            <a:endParaRPr lang="nl-NL" sz="1800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6ECF172-387E-B2D1-7633-A632B05FD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>
            <a:noAutofit/>
          </a:bodyPr>
          <a:lstStyle/>
          <a:p>
            <a:r>
              <a:rPr lang="nl-NL" sz="3000" b="1" dirty="0">
                <a:solidFill>
                  <a:srgbClr val="3B11A3"/>
                </a:solidFill>
              </a:rPr>
              <a:t>De vakken</a:t>
            </a:r>
            <a:endParaRPr lang="nl-NL" sz="3000" dirty="0">
              <a:solidFill>
                <a:srgbClr val="3B11A3"/>
              </a:solidFill>
            </a:endParaRPr>
          </a:p>
        </p:txBody>
      </p:sp>
      <p:pic>
        <p:nvPicPr>
          <p:cNvPr id="9" name="Afbeelding 8" descr="Afbeelding met clipart, Kinderkunst, vogel, illustratie&#10;&#10;Automatisch gegenereerde beschrijving">
            <a:extLst>
              <a:ext uri="{FF2B5EF4-FFF2-40B4-BE49-F238E27FC236}">
                <a16:creationId xmlns:a16="http://schemas.microsoft.com/office/drawing/2014/main" id="{AD604DCB-6AF0-3B3D-A9FD-8DCCD799A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440" y="2115990"/>
            <a:ext cx="2994613" cy="35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17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192839"/>
            <a:ext cx="9648824" cy="178603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3000" b="1" dirty="0"/>
              <a:t>Een rooster op het VO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1C9428-BC8A-9DE7-D73A-3003C5594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9</a:t>
            </a:fld>
            <a:endParaRPr lang="nl-NL" dirty="0"/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DA538CD4-8FED-9F67-2983-D5C746CA2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243994"/>
              </p:ext>
            </p:extLst>
          </p:nvPr>
        </p:nvGraphicFramePr>
        <p:xfrm>
          <a:off x="1330590" y="2349500"/>
          <a:ext cx="9527909" cy="3240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2739">
                  <a:extLst>
                    <a:ext uri="{9D8B030D-6E8A-4147-A177-3AD203B41FA5}">
                      <a16:colId xmlns:a16="http://schemas.microsoft.com/office/drawing/2014/main" val="17432124"/>
                    </a:ext>
                  </a:extLst>
                </a:gridCol>
                <a:gridCol w="670930">
                  <a:extLst>
                    <a:ext uri="{9D8B030D-6E8A-4147-A177-3AD203B41FA5}">
                      <a16:colId xmlns:a16="http://schemas.microsoft.com/office/drawing/2014/main" val="2036740768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1295413700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2944920216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3155470295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13268566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3061758640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2931880874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4057480675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1482900753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406117328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3266013824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2996921764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2457526725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520366554"/>
                    </a:ext>
                  </a:extLst>
                </a:gridCol>
                <a:gridCol w="564433">
                  <a:extLst>
                    <a:ext uri="{9D8B030D-6E8A-4147-A177-3AD203B41FA5}">
                      <a16:colId xmlns:a16="http://schemas.microsoft.com/office/drawing/2014/main" val="1005349835"/>
                    </a:ext>
                  </a:extLst>
                </a:gridCol>
                <a:gridCol w="567982">
                  <a:extLst>
                    <a:ext uri="{9D8B030D-6E8A-4147-A177-3AD203B41FA5}">
                      <a16:colId xmlns:a16="http://schemas.microsoft.com/office/drawing/2014/main" val="3385471493"/>
                    </a:ext>
                  </a:extLst>
                </a:gridCol>
              </a:tblGrid>
              <a:tr h="360566"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solidFill>
                        <a:srgbClr val="3B11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B11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Maandag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Dinsdag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Woensdag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Donderdag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Vrijdag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742" marR="92742" marT="46371" marB="46371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11A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071545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1.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08:10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AK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HLL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2.03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NE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LST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3.12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BWR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4.20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BRW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4.07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982374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2.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09:00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WI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LPS</a:t>
                      </a: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4.22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GS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ENG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2.03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NE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LST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3.10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AK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HLL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2.06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WI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LPS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4.22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428365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3.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09:50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TV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LST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WI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LPS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4.21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SL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2.03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KU/IF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OST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0.15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FA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LBL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525929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4.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11:10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SL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KU3D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1.01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GS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ENG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2.03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KU2D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HGD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1.04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GS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ENG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2.03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725896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5.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12:00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BI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BWR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KU3D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1.01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FA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LBL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KU2D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HGD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1.04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NE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LST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146098"/>
                  </a:ext>
                </a:extLst>
              </a:tr>
              <a:tr h="53307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6.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13:15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FA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LBL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3.20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LO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VHN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1.13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LO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HFT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1.10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FA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LBL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KUMU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BRN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0.05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2548521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7.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14:05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NE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LST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LO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VHN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1.13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LO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HFT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1.10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WI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LPS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AK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HLL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2.17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2050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8.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14:55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RT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VMN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3.02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 err="1">
                          <a:effectLst/>
                        </a:rPr>
                        <a:t>Mnt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HGD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4.04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377363"/>
                  </a:ext>
                </a:extLst>
              </a:tr>
              <a:tr h="29042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9.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050" marR="18256" marT="18256" marB="18256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15:45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>
                          <a:effectLst/>
                        </a:rPr>
                        <a:t> 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200" u="none" strike="noStrike" dirty="0">
                          <a:effectLst/>
                        </a:rPr>
                        <a:t> 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6050" marR="18256" marT="18256" marB="18256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037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534488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{243E4161-2854-C544-9285-1437B93F9BD5}tf16401378</Template>
  <TotalTime>3267</TotalTime>
  <Words>1610</Words>
  <Application>Microsoft Office PowerPoint</Application>
  <PresentationFormat>Breedbeeld</PresentationFormat>
  <Paragraphs>975</Paragraphs>
  <Slides>24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9" baseType="lpstr">
      <vt:lpstr>Arial</vt:lpstr>
      <vt:lpstr>Calibri</vt:lpstr>
      <vt:lpstr>Century Gothic</vt:lpstr>
      <vt:lpstr>Wingdings</vt:lpstr>
      <vt:lpstr>Kantoorthema</vt:lpstr>
      <vt:lpstr>PowerPoint-presentatie</vt:lpstr>
      <vt:lpstr>Wat leer je vandaag?</vt:lpstr>
      <vt:lpstr>De vorige keer</vt:lpstr>
      <vt:lpstr>PowerPoint-presentatie</vt:lpstr>
      <vt:lpstr>PowerPoint-presentatie</vt:lpstr>
      <vt:lpstr>Wat is het verschil tussen  de basisschool en de middelbare school? </vt:lpstr>
      <vt:lpstr>PowerPoint-presentatie</vt:lpstr>
      <vt:lpstr>De vakken</vt:lpstr>
      <vt:lpstr>Een rooster op het VO</vt:lpstr>
      <vt:lpstr>Een rooster op het VO</vt:lpstr>
      <vt:lpstr>Een rooster op het VO</vt:lpstr>
      <vt:lpstr>Een rooster op het VO</vt:lpstr>
      <vt:lpstr>Een rooster op het VO</vt:lpstr>
      <vt:lpstr>Wat moet je kopen?</vt:lpstr>
      <vt:lpstr>Grote uitgaven</vt:lpstr>
      <vt:lpstr>Een rooster op het VO</vt:lpstr>
      <vt:lpstr>PowerPoint-presentatie</vt:lpstr>
      <vt:lpstr>PowerPoint-presentatie</vt:lpstr>
      <vt:lpstr>PowerPoint-presentatie</vt:lpstr>
      <vt:lpstr>Wat heb je vandaag  geleerd?</vt:lpstr>
      <vt:lpstr>PowerPoint-presentatie</vt:lpstr>
      <vt:lpstr>PowerPoint-presentatie</vt:lpstr>
      <vt:lpstr>De volgende keer</vt:lpstr>
      <vt:lpstr>De volgende keer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Piet van Brummelen</dc:creator>
  <cp:lastModifiedBy>Yaël Latuny</cp:lastModifiedBy>
  <cp:revision>37</cp:revision>
  <dcterms:created xsi:type="dcterms:W3CDTF">2023-12-05T13:57:50Z</dcterms:created>
  <dcterms:modified xsi:type="dcterms:W3CDTF">2024-03-15T13:11:42Z</dcterms:modified>
</cp:coreProperties>
</file>