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omments/modernComment_188_5FDB6D69.xml" ContentType="application/vnd.ms-powerpoint.comment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36" r:id="rId2"/>
    <p:sldId id="337" r:id="rId3"/>
    <p:sldId id="338" r:id="rId4"/>
    <p:sldId id="410" r:id="rId5"/>
    <p:sldId id="411" r:id="rId6"/>
    <p:sldId id="412" r:id="rId7"/>
    <p:sldId id="342" r:id="rId8"/>
    <p:sldId id="372" r:id="rId9"/>
    <p:sldId id="343" r:id="rId10"/>
    <p:sldId id="373" r:id="rId11"/>
    <p:sldId id="378" r:id="rId12"/>
    <p:sldId id="379" r:id="rId13"/>
    <p:sldId id="380" r:id="rId14"/>
    <p:sldId id="381" r:id="rId15"/>
    <p:sldId id="262" r:id="rId16"/>
    <p:sldId id="383" r:id="rId17"/>
    <p:sldId id="384" r:id="rId18"/>
    <p:sldId id="385" r:id="rId19"/>
    <p:sldId id="408" r:id="rId20"/>
    <p:sldId id="409" r:id="rId21"/>
    <p:sldId id="388" r:id="rId22"/>
    <p:sldId id="389" r:id="rId23"/>
    <p:sldId id="390" r:id="rId24"/>
    <p:sldId id="392" r:id="rId25"/>
    <p:sldId id="393" r:id="rId26"/>
    <p:sldId id="395" r:id="rId27"/>
    <p:sldId id="396" r:id="rId28"/>
    <p:sldId id="397" r:id="rId29"/>
    <p:sldId id="398" r:id="rId30"/>
    <p:sldId id="399" r:id="rId31"/>
    <p:sldId id="400" r:id="rId32"/>
    <p:sldId id="401" r:id="rId33"/>
    <p:sldId id="407" r:id="rId34"/>
    <p:sldId id="386" r:id="rId35"/>
    <p:sldId id="402" r:id="rId36"/>
    <p:sldId id="403" r:id="rId37"/>
    <p:sldId id="404" r:id="rId38"/>
    <p:sldId id="405" r:id="rId3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135638-8B1B-DD19-395A-20EFD169E414}" name="Piet van Brummelen" initials="Pv" userId="52f256ff98a5e41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11A3"/>
    <a:srgbClr val="FE5F55"/>
    <a:srgbClr val="63ADF2"/>
    <a:srgbClr val="15AF97"/>
    <a:srgbClr val="F5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35"/>
    <p:restoredTop sz="95902"/>
  </p:normalViewPr>
  <p:slideViewPr>
    <p:cSldViewPr snapToGrid="0" showGuides="1">
      <p:cViewPr varScale="1">
        <p:scale>
          <a:sx n="118" d="100"/>
          <a:sy n="118" d="100"/>
        </p:scale>
        <p:origin x="104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42" d="100"/>
          <a:sy n="142" d="100"/>
        </p:scale>
        <p:origin x="44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E5-8240-9B87-826D8A12CCBB}"/>
              </c:ext>
            </c:extLst>
          </c:dPt>
          <c:dPt>
            <c:idx val="1"/>
            <c:bubble3D val="0"/>
            <c:spPr>
              <a:solidFill>
                <a:srgbClr val="FE5F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E5-8240-9B87-826D8A12CCBB}"/>
              </c:ext>
            </c:extLst>
          </c:dPt>
          <c:dPt>
            <c:idx val="2"/>
            <c:bubble3D val="0"/>
            <c:spPr>
              <a:solidFill>
                <a:srgbClr val="3B11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E5-8240-9B87-826D8A12CCBB}"/>
              </c:ext>
            </c:extLst>
          </c:dPt>
          <c:dPt>
            <c:idx val="3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E5-8240-9B87-826D8A12CCBB}"/>
              </c:ext>
            </c:extLst>
          </c:dPt>
          <c:dLbls>
            <c:dLbl>
              <c:idx val="0"/>
              <c:layout>
                <c:manualLayout>
                  <c:x val="-0.21315272462679033"/>
                  <c:y val="0.140816779566062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E5-8240-9B87-826D8A12CCBB}"/>
                </c:ext>
              </c:extLst>
            </c:dLbl>
            <c:dLbl>
              <c:idx val="1"/>
              <c:layout>
                <c:manualLayout>
                  <c:x val="-0.14780378832369481"/>
                  <c:y val="-0.147622797528859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E5-8240-9B87-826D8A12CCBB}"/>
                </c:ext>
              </c:extLst>
            </c:dLbl>
            <c:dLbl>
              <c:idx val="2"/>
              <c:layout>
                <c:manualLayout>
                  <c:x val="0.14633576336458426"/>
                  <c:y val="-4.63893802007358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E5-8240-9B87-826D8A12CCBB}"/>
                </c:ext>
              </c:extLst>
            </c:dLbl>
            <c:dLbl>
              <c:idx val="3"/>
              <c:layout>
                <c:manualLayout>
                  <c:x val="0.21318596672902076"/>
                  <c:y val="0.132023639741289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E5-8240-9B87-826D8A12CC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Les</c:v>
                </c:pt>
                <c:pt idx="1">
                  <c:v>Praktijkles</c:v>
                </c:pt>
                <c:pt idx="2">
                  <c:v>Stage</c:v>
                </c:pt>
                <c:pt idx="3">
                  <c:v>Zelf werken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E5-8240-9B87-826D8A12CCB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BF-3F48-BE11-03D401B352A1}"/>
              </c:ext>
            </c:extLst>
          </c:dPt>
          <c:dPt>
            <c:idx val="1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BF-3F48-BE11-03D401B352A1}"/>
              </c:ext>
            </c:extLst>
          </c:dPt>
          <c:dLbls>
            <c:dLbl>
              <c:idx val="0"/>
              <c:layout>
                <c:manualLayout>
                  <c:x val="-0.25579663354880267"/>
                  <c:y val="-1.967985019679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BF-3F48-BE11-03D401B352A1}"/>
                </c:ext>
              </c:extLst>
            </c:dLbl>
            <c:dLbl>
              <c:idx val="1"/>
              <c:layout>
                <c:manualLayout>
                  <c:x val="0.20465718494461829"/>
                  <c:y val="6.82261917348934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BF-3F48-BE11-03D401B352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Les</c:v>
                </c:pt>
                <c:pt idx="1">
                  <c:v>Zelf werken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BF-3F48-BE11-03D401B352A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25-4648-9FFA-790BFF6BC71A}"/>
              </c:ext>
            </c:extLst>
          </c:dPt>
          <c:dPt>
            <c:idx val="1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25-4648-9FFA-790BFF6BC71A}"/>
              </c:ext>
            </c:extLst>
          </c:dPt>
          <c:dLbls>
            <c:dLbl>
              <c:idx val="0"/>
              <c:layout>
                <c:manualLayout>
                  <c:x val="-0.18330198838138168"/>
                  <c:y val="4.10796240950073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25-4648-9FFA-790BFF6BC71A}"/>
                </c:ext>
              </c:extLst>
            </c:dLbl>
            <c:dLbl>
              <c:idx val="1"/>
              <c:layout>
                <c:manualLayout>
                  <c:x val="0.14922010334600225"/>
                  <c:y val="7.46671744308817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25-4648-9FFA-790BFF6BC7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Les</c:v>
                </c:pt>
                <c:pt idx="1">
                  <c:v>Zelf werken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25-4648-9FFA-790BFF6BC71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C5-F740-9DF2-3755E9143ECB}"/>
              </c:ext>
            </c:extLst>
          </c:dPt>
          <c:dPt>
            <c:idx val="1"/>
            <c:bubble3D val="0"/>
            <c:spPr>
              <a:solidFill>
                <a:srgbClr val="FE5F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5-F740-9DF2-3755E9143ECB}"/>
              </c:ext>
            </c:extLst>
          </c:dPt>
          <c:dPt>
            <c:idx val="2"/>
            <c:bubble3D val="0"/>
            <c:spPr>
              <a:solidFill>
                <a:srgbClr val="3B11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C5-F740-9DF2-3755E9143ECB}"/>
              </c:ext>
            </c:extLst>
          </c:dPt>
          <c:dPt>
            <c:idx val="3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4C5-F740-9DF2-3755E9143ECB}"/>
              </c:ext>
            </c:extLst>
          </c:dPt>
          <c:dLbls>
            <c:dLbl>
              <c:idx val="0"/>
              <c:layout>
                <c:manualLayout>
                  <c:x val="-0.1363936475845926"/>
                  <c:y val="0.165120613630213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C5-F740-9DF2-3755E9143ECB}"/>
                </c:ext>
              </c:extLst>
            </c:dLbl>
            <c:dLbl>
              <c:idx val="1"/>
              <c:layout>
                <c:manualLayout>
                  <c:x val="-0.19044770163864652"/>
                  <c:y val="-0.147622805678438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C5-F740-9DF2-3755E9143ECB}"/>
                </c:ext>
              </c:extLst>
            </c:dLbl>
            <c:dLbl>
              <c:idx val="2"/>
              <c:layout>
                <c:manualLayout>
                  <c:x val="0.2316234837199404"/>
                  <c:y val="6.29777797127933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C5-F740-9DF2-3755E9143EC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C5-F740-9DF2-3755E9143E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Les</c:v>
                </c:pt>
                <c:pt idx="1">
                  <c:v>Praktijkles</c:v>
                </c:pt>
                <c:pt idx="2">
                  <c:v>Stage</c:v>
                </c:pt>
                <c:pt idx="3">
                  <c:v>Zelf werken 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20</c:v>
                </c:pt>
                <c:pt idx="1">
                  <c:v>40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C5-F740-9DF2-3755E9143EC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88_5FDB6D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939AF6-9601-9944-A0ED-C65B24E38732}" authorId="{C4135638-8B1B-DD19-395A-20EFD169E414}" created="2024-01-09T09:17:00.174">
    <pc:sldMkLst xmlns:pc="http://schemas.microsoft.com/office/powerpoint/2013/main/command">
      <pc:docMk/>
      <pc:sldMk cId="1608215913" sldId="392"/>
    </pc:sldMkLst>
    <p188:txBody>
      <a:bodyPr/>
      <a:lstStyle/>
      <a:p>
        <a:r>
          <a:rPr lang="nl-NL"/>
          <a:t>Juul: Als ik alleen de Havo score erin zit is dan niet heel het idee van deze casus weg? (24 t/m  27)
</a:t>
        </a:r>
      </a:p>
    </p188:txBody>
  </p188:cm>
</p188:cmLst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5" name="Afbeelding 4" descr="Afbeelding met tekenfilm, schermopname, Graphics, clipart&#10;&#10;Automatisch gegenereerde beschrijving">
          <a:extLst xmlns:a="http://schemas.openxmlformats.org/drawingml/2006/main">
            <a:ext uri="{FF2B5EF4-FFF2-40B4-BE49-F238E27FC236}">
              <a16:creationId xmlns:a16="http://schemas.microsoft.com/office/drawing/2014/main" id="{8B8072AD-40BE-7565-F8DE-2DD1596AD1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673595"/>
          <a:ext cx="4622800" cy="4335463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5" name="Afbeelding 4" descr="Afbeelding met tekenfilm, schermopname, Graphics, clipart&#10;&#10;Automatisch gegenereerde beschrijving">
          <a:extLst xmlns:a="http://schemas.openxmlformats.org/drawingml/2006/main">
            <a:ext uri="{FF2B5EF4-FFF2-40B4-BE49-F238E27FC236}">
              <a16:creationId xmlns:a16="http://schemas.microsoft.com/office/drawing/2014/main" id="{8B8072AD-40BE-7565-F8DE-2DD1596AD1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-1673595"/>
          <a:ext cx="4622800" cy="4335463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1.04083E-16</cdr:y>
    </cdr:from>
    <cdr:to>
      <cdr:x>1</cdr:x>
      <cdr:y>1</cdr:y>
    </cdr:to>
    <cdr:pic>
      <cdr:nvPicPr>
        <cdr:cNvPr id="5" name="Afbeelding 4" descr="Afbeelding met tekenfilm, schermopname, Graphics, clipart&#10;&#10;Automatisch gegenereerde beschrijving">
          <a:extLst xmlns:a="http://schemas.openxmlformats.org/drawingml/2006/main">
            <a:ext uri="{FF2B5EF4-FFF2-40B4-BE49-F238E27FC236}">
              <a16:creationId xmlns:a16="http://schemas.microsoft.com/office/drawing/2014/main" id="{8B8072AD-40BE-7565-F8DE-2DD1596AD11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7557"/>
          <a:ext cx="4622800" cy="4335463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331C8D1-AFC9-903F-6A47-C83D6891E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B0B1E60-7446-7808-2205-45465F5168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C4573-D879-1348-BD0A-1887D6FF91FE}" type="datetimeFigureOut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395910-1D3E-34F5-3FEB-127F08BFF5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6024F2-B481-70F9-CC81-D99D23DEA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266ED-D1FC-4F45-AD99-94E374D5B1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51386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600D1-8BA5-E64B-90E1-8DD073292E4C}" type="datetimeFigureOut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07657-E634-9E44-81CE-D2C2907A23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75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59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26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707657-E634-9E44-81CE-D2C2907A239D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97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el 1">
            <a:extLst>
              <a:ext uri="{FF2B5EF4-FFF2-40B4-BE49-F238E27FC236}">
                <a16:creationId xmlns:a16="http://schemas.microsoft.com/office/drawing/2014/main" id="{4EB98D07-E431-7843-B109-8514C5242450}"/>
              </a:ext>
            </a:extLst>
          </p:cNvPr>
          <p:cNvSpPr txBox="1">
            <a:spLocks/>
          </p:cNvSpPr>
          <p:nvPr userDrawn="1"/>
        </p:nvSpPr>
        <p:spPr>
          <a:xfrm>
            <a:off x="1271587" y="898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0CAAFE0B-DA71-5D7D-6618-62BE1B9FD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1587" y="2349500"/>
            <a:ext cx="9648825" cy="3219450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D8856D0-79C4-62DB-E5E2-758AC542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04416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378439A-656C-646B-7FC0-CC5099CDB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4CE479E-4E22-9307-6772-1A2E88008B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5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B63B3658-8682-7123-D2BA-FC8C71118A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3244850"/>
            <a:ext cx="4637085" cy="3600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4C5ABC-ACA8-2D35-3BAA-78C77ED58E6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3327" y="127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981621AC-D665-E1BA-E30C-46071D1AE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485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C7B72ED-5ECD-186A-F343-98E994686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75012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1"/>
            <a:ext cx="4249737" cy="321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7D63DE5-DF09-30DA-265C-643DF399970B}"/>
              </a:ext>
            </a:extLst>
          </p:cNvPr>
          <p:cNvSpPr txBox="1">
            <a:spLocks/>
          </p:cNvSpPr>
          <p:nvPr userDrawn="1"/>
        </p:nvSpPr>
        <p:spPr>
          <a:xfrm>
            <a:off x="1271588" y="1233488"/>
            <a:ext cx="7711546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9C33E22-5675-378A-E4BF-F8857E5EC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643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7257592-6FDC-E5DB-0282-B929EA17E8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2"/>
            <a:ext cx="4249737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5C6B915-86A5-F5CE-7E5F-9932E4256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06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3FF71A-3DCF-6BF6-485F-80B9DBC3E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939925"/>
            <a:ext cx="6297611" cy="3629025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C64A5F27-6452-66DE-43CD-F435F44711A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42263" y="1939925"/>
            <a:ext cx="2978149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C0FCD90-6E66-D192-B6AE-D40FA202C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315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50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E147883-482D-625E-9504-668DE9F519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9" y="2349500"/>
            <a:ext cx="2970212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7401" y="2349500"/>
            <a:ext cx="6323012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8ADD9B29-45A2-11F5-0478-94CBCC353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12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3CA74-F770-AB62-C9EA-32BB521F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5A918-EDA6-0CAD-672A-0DD25747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A8013C-63B4-3408-5516-CEFFFC07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2DFC-8CE3-E847-BDA0-BEE1FB15D0B0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EBB344-798E-0479-303F-5BBE9BB9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471703-D675-B993-6BA8-6CEE3844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42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6A3B3-198B-46D9-944D-B022CD13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672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AFC78-F2AB-8787-4C83-DE2D35216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75F195-4704-4627-2040-E5DDF5AA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0E56-5E66-CA42-8EC4-16C712F71449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F60E67-09F2-DE55-50AB-7140C1A3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1D99D7-F0A1-0E50-E66D-45761EA1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1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72DE8-833E-D888-8EC5-76E5C6D3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BFB95-5315-78B5-CE87-404C8F356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2AEABB-AC2A-EE86-5546-F77DE9F3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8E0479-2571-4B10-A036-CE0E6C7F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4F41-787B-1244-A299-393AAE1CF3A3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F8B717-7186-C8F1-3B8C-65B4FD45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E74659-6874-0722-11E4-72962D9A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54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A7120-6B9F-63EB-304F-1E9618B6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6C6F75-22BB-A16D-DC52-9EE135045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1477C8-A7FE-DEC8-EB30-29EEA9C0B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102192-5022-6BAA-DE03-8BF42903D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9E07C2-87E8-680A-164F-E5C8D78C9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17FC77-CF61-BD3D-207A-9646DBF4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803-F213-A34D-A73D-7BBE267E82A5}" type="datetime1">
              <a:rPr lang="nl-NL" smtClean="0"/>
              <a:t>12-03-2024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BFFE29D-8565-E196-686D-353132A1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C7D9FB-CD53-E635-1375-6F4F6DA4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93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9D80B-C2EF-DC48-A3D7-3BBCCDC4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815D4B-5A11-3078-3D5E-F3E352F2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F5E9-CA2C-0A4B-A7CA-DB7F12EE3A4B}" type="datetime1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5EBF56B-F41E-7529-AC9C-9874BC81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1EA9A8-D9D1-D588-5EA8-8D5EDC09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64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C2EAA8-5E4D-2CA6-E8D7-146A44F2F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39CDECB-89B1-6D97-0CDF-889EF0B190B9}"/>
              </a:ext>
            </a:extLst>
          </p:cNvPr>
          <p:cNvSpPr txBox="1">
            <a:spLocks/>
          </p:cNvSpPr>
          <p:nvPr userDrawn="1"/>
        </p:nvSpPr>
        <p:spPr>
          <a:xfrm>
            <a:off x="1271588" y="2349500"/>
            <a:ext cx="4637087" cy="36290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F3F98CF-53DF-F649-39D7-D43FA5F36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211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3F344F0-55A8-CE59-4505-D3DB65E5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29D0-1FCF-A148-83A8-2183B22B8975}" type="datetime1">
              <a:rPr lang="nl-NL" smtClean="0"/>
              <a:t>12-03-2024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2634B3-7C38-6D83-3C40-5AEC52C9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E27C6-2B6A-7C1C-8E1F-754B2D6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05F85-FAF1-AF47-B3AC-2D3D728C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45DCB4-7BD9-196C-91C3-22995814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3B56FD-ECF1-5DE4-5D90-A621B816F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A87D5F-1203-2BDC-5AAF-5A3B5969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325C-B0FB-1245-BBF9-100003B07533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7E6FD6-4F2C-A9E5-8532-D4FB3D6D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ADDFF9-A49D-53DB-1D20-65E2EF93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272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C091A-26D4-1CC6-3AD2-C039502D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272349A-4754-5984-607A-2E86993C7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519B06-BBAC-9577-77BD-3395D5EB4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A74974-0FA6-80F5-330C-2661E6BA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B5CE-7A9F-E84F-8186-F4E4E8725226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9F8F95-A894-D79D-CD1E-5B279EC1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62C74A-F362-67DA-BE11-E4AF80E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33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BD082-3769-1D7A-23A9-EE61715F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F1F7BB-B652-21A6-E3DB-1D061BD99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D49071-4879-3746-6428-ADFC8C6B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36F7-EBF5-2A4E-B0C6-21B25D58D5AE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EF358A-9775-A072-39E5-F5EFBFD7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6D9FA0-D0E5-E08D-242B-32F04F21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060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BE85430-C19C-B6DF-02EC-FD0FC5EFA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C000E4-5235-5658-5F31-D3C8BBBEE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725946-C857-D08E-210C-A494E9D4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755-465E-3C4E-8A75-CE3E41B22D52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C9B967-1E88-2327-D39C-66EDC8A1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7322E-2287-1C82-0717-5810162E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64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399F1C9-93AB-3EDD-3AD8-7E958A9DF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4B9D3C63-7715-ED4E-6908-0BEC359D9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17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46F59C-DA2A-4E3C-F2CF-BFEC40DAD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55184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7B73C2CA-EBF6-734D-D17D-B831AEE27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284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685800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334E61-3DC8-A94C-9909-19112ED3BB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898526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E3B0EA08-50C3-97DE-DED6-59A2E54D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197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9FD102B-1B78-2BD5-5474-63D8DFF1E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168525"/>
            <a:ext cx="4637085" cy="3400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CA4F45A-CECB-2328-AD27-058525107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529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36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7606C00-28E2-9A26-FC1D-080393EF9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BC7957-EB00-3679-669D-F4F26EAD73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7192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EB8F9F66-97DB-13A0-A8EE-4139E842A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0558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2E01B06-CA47-6071-2E96-38B0ABBE7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71589" y="2349501"/>
            <a:ext cx="9648824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32A7F09-1625-7A31-3EAE-0A63727A6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620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2583C0D-21B5-85F2-DD77-2923E2D7E3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DAE1A2FE-B414-0DE3-5A6C-26D44A269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824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0B7176-052A-D7B2-513E-044876F8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AE1EAC-A0DB-B634-9D2B-404D53AF0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F33C0-2493-49DF-59F5-2DE215059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F73E-AA5D-7140-881A-C455CC94F610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F6D5D4-0B41-AC67-2008-CF6F5D26F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8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70" r:id="rId4"/>
    <p:sldLayoutId id="2147483671" r:id="rId5"/>
    <p:sldLayoutId id="2147483672" r:id="rId6"/>
    <p:sldLayoutId id="2147483663" r:id="rId7"/>
    <p:sldLayoutId id="2147483666" r:id="rId8"/>
    <p:sldLayoutId id="2147483662" r:id="rId9"/>
    <p:sldLayoutId id="2147483673" r:id="rId10"/>
    <p:sldLayoutId id="2147483668" r:id="rId11"/>
    <p:sldLayoutId id="2147483660" r:id="rId12"/>
    <p:sldLayoutId id="2147483669" r:id="rId13"/>
    <p:sldLayoutId id="2147483661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8_5FDB6D6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5DB4EFD-0E54-FFD3-E359-607C973DDDB0}"/>
              </a:ext>
            </a:extLst>
          </p:cNvPr>
          <p:cNvSpPr/>
          <p:nvPr/>
        </p:nvSpPr>
        <p:spPr>
          <a:xfrm>
            <a:off x="0" y="1"/>
            <a:ext cx="12192000" cy="6012703"/>
          </a:xfrm>
          <a:prstGeom prst="rect">
            <a:avLst/>
          </a:prstGeom>
          <a:solidFill>
            <a:srgbClr val="F5DDD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63ADF2"/>
              </a:solidFill>
            </a:endParaRPr>
          </a:p>
        </p:txBody>
      </p:sp>
      <p:pic>
        <p:nvPicPr>
          <p:cNvPr id="4" name="Afbeelding 3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A618C43A-261A-E26A-F596-F53A8FCC0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911" y="3939638"/>
            <a:ext cx="1808119" cy="1738956"/>
          </a:xfrm>
          <a:prstGeom prst="rect">
            <a:avLst/>
          </a:prstGeom>
        </p:spPr>
      </p:pic>
      <p:pic>
        <p:nvPicPr>
          <p:cNvPr id="8" name="Afbeelding 7" descr="Afbeelding met Lettertype, Graphics, schermopname, logo&#10;&#10;Automatisch gegenereerde beschrijving">
            <a:extLst>
              <a:ext uri="{FF2B5EF4-FFF2-40B4-BE49-F238E27FC236}">
                <a16:creationId xmlns:a16="http://schemas.microsoft.com/office/drawing/2014/main" id="{0068F788-231B-24BA-B502-52166619F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69" y="6094911"/>
            <a:ext cx="1362011" cy="62667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5D5AB69-23CF-C38B-B097-7E92BAC16968}"/>
              </a:ext>
            </a:extLst>
          </p:cNvPr>
          <p:cNvSpPr txBox="1">
            <a:spLocks/>
          </p:cNvSpPr>
          <p:nvPr/>
        </p:nvSpPr>
        <p:spPr>
          <a:xfrm>
            <a:off x="1201270" y="84529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nl-NL" b="1" dirty="0">
                <a:solidFill>
                  <a:srgbClr val="3B11A3"/>
                </a:solidFill>
              </a:rPr>
              <a:t>Doorstroomtoets en schooladvies</a:t>
            </a:r>
            <a:br>
              <a:rPr lang="nl-NL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FE5F55"/>
                </a:solidFill>
              </a:rPr>
              <a:t>De Volgende Stap</a:t>
            </a:r>
          </a:p>
        </p:txBody>
      </p:sp>
      <p:pic>
        <p:nvPicPr>
          <p:cNvPr id="12" name="Afbeelding 11" descr="Afbeelding met clipart, Kinderkunst, tekenfilm, kunst&#10;&#10;Automatisch gegenereerde beschrijving">
            <a:extLst>
              <a:ext uri="{FF2B5EF4-FFF2-40B4-BE49-F238E27FC236}">
                <a16:creationId xmlns:a16="http://schemas.microsoft.com/office/drawing/2014/main" id="{08DBF985-BD47-FA98-DC05-401FC0F08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149" y="1872338"/>
            <a:ext cx="5430456" cy="42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974C9A5C-1FA9-75E9-36EA-E43E248D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6"/>
            <a:ext cx="9648824" cy="873559"/>
          </a:xfrm>
        </p:spPr>
        <p:txBody>
          <a:bodyPr>
            <a:noAutofit/>
          </a:bodyPr>
          <a:lstStyle/>
          <a:p>
            <a:r>
              <a:rPr lang="nl-NL" dirty="0"/>
              <a:t>De verschillen tussen</a:t>
            </a:r>
            <a:br>
              <a:rPr lang="nl-NL" dirty="0"/>
            </a:br>
            <a:r>
              <a:rPr lang="nl-NL" dirty="0"/>
              <a:t>schooltypen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F6C7150-F5FF-E98C-E10C-24798FAF45B0}"/>
              </a:ext>
            </a:extLst>
          </p:cNvPr>
          <p:cNvSpPr txBox="1">
            <a:spLocks/>
          </p:cNvSpPr>
          <p:nvPr/>
        </p:nvSpPr>
        <p:spPr>
          <a:xfrm>
            <a:off x="1450447" y="2456392"/>
            <a:ext cx="2224616" cy="59160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praktijkonderwijs</a:t>
            </a:r>
          </a:p>
        </p:txBody>
      </p:sp>
      <p:graphicFrame>
        <p:nvGraphicFramePr>
          <p:cNvPr id="3" name="Tijdelijke aanduiding voor inhoud 3">
            <a:extLst>
              <a:ext uri="{FF2B5EF4-FFF2-40B4-BE49-F238E27FC236}">
                <a16:creationId xmlns:a16="http://schemas.microsoft.com/office/drawing/2014/main" id="{66985CE6-1281-E740-F793-0A9A10C1B76E}"/>
              </a:ext>
            </a:extLst>
          </p:cNvPr>
          <p:cNvGraphicFramePr>
            <a:graphicFrameLocks/>
          </p:cNvGraphicFramePr>
          <p:nvPr/>
        </p:nvGraphicFramePr>
        <p:xfrm>
          <a:off x="3695172" y="2611967"/>
          <a:ext cx="2412471" cy="3140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37523D2E-DF9C-49C6-7837-7822225BDA18}"/>
              </a:ext>
            </a:extLst>
          </p:cNvPr>
          <p:cNvGraphicFramePr>
            <a:graphicFrameLocks/>
          </p:cNvGraphicFramePr>
          <p:nvPr/>
        </p:nvGraphicFramePr>
        <p:xfrm>
          <a:off x="6228818" y="2878666"/>
          <a:ext cx="2412471" cy="2359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ijdelijke aanduiding voor inhoud 3">
            <a:extLst>
              <a:ext uri="{FF2B5EF4-FFF2-40B4-BE49-F238E27FC236}">
                <a16:creationId xmlns:a16="http://schemas.microsoft.com/office/drawing/2014/main" id="{60079839-9952-31F8-0929-0379732A908E}"/>
              </a:ext>
            </a:extLst>
          </p:cNvPr>
          <p:cNvGraphicFramePr>
            <a:graphicFrameLocks/>
          </p:cNvGraphicFramePr>
          <p:nvPr/>
        </p:nvGraphicFramePr>
        <p:xfrm>
          <a:off x="8661398" y="2878666"/>
          <a:ext cx="2412471" cy="2359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291DC6CB-2A61-8437-8633-8D4CBA6EAE5B}"/>
              </a:ext>
            </a:extLst>
          </p:cNvPr>
          <p:cNvSpPr txBox="1">
            <a:spLocks/>
          </p:cNvSpPr>
          <p:nvPr/>
        </p:nvSpPr>
        <p:spPr>
          <a:xfrm>
            <a:off x="4313767" y="2446866"/>
            <a:ext cx="1192212" cy="60113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vmbo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F6B730F-03B6-B77D-7D5F-81959B5199BE}"/>
              </a:ext>
            </a:extLst>
          </p:cNvPr>
          <p:cNvSpPr txBox="1">
            <a:spLocks/>
          </p:cNvSpPr>
          <p:nvPr/>
        </p:nvSpPr>
        <p:spPr>
          <a:xfrm>
            <a:off x="9348789" y="2446866"/>
            <a:ext cx="1226078" cy="43180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vwo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6E332E5-A38F-4CD0-118E-96674A0190E7}"/>
              </a:ext>
            </a:extLst>
          </p:cNvPr>
          <p:cNvSpPr txBox="1">
            <a:spLocks/>
          </p:cNvSpPr>
          <p:nvPr/>
        </p:nvSpPr>
        <p:spPr>
          <a:xfrm>
            <a:off x="7028392" y="2446866"/>
            <a:ext cx="1192212" cy="60113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De havo</a:t>
            </a:r>
          </a:p>
        </p:txBody>
      </p:sp>
      <p:graphicFrame>
        <p:nvGraphicFramePr>
          <p:cNvPr id="18" name="Tijdelijke aanduiding voor inhoud 3">
            <a:extLst>
              <a:ext uri="{FF2B5EF4-FFF2-40B4-BE49-F238E27FC236}">
                <a16:creationId xmlns:a16="http://schemas.microsoft.com/office/drawing/2014/main" id="{05059DB6-576A-EC25-6A0C-352C22E7907F}"/>
              </a:ext>
            </a:extLst>
          </p:cNvPr>
          <p:cNvGraphicFramePr>
            <a:graphicFrameLocks/>
          </p:cNvGraphicFramePr>
          <p:nvPr/>
        </p:nvGraphicFramePr>
        <p:xfrm>
          <a:off x="1164704" y="2453583"/>
          <a:ext cx="2412471" cy="345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Tijdelijke aanduiding voor inhoud 4">
            <a:extLst>
              <a:ext uri="{FF2B5EF4-FFF2-40B4-BE49-F238E27FC236}">
                <a16:creationId xmlns:a16="http://schemas.microsoft.com/office/drawing/2014/main" id="{73DB469D-3D8A-3EFA-E971-11E9CE99A6C0}"/>
              </a:ext>
            </a:extLst>
          </p:cNvPr>
          <p:cNvGraphicFramePr>
            <a:graphicFrameLocks/>
          </p:cNvGraphicFramePr>
          <p:nvPr/>
        </p:nvGraphicFramePr>
        <p:xfrm>
          <a:off x="7538451" y="1279068"/>
          <a:ext cx="1880981" cy="656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00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280267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DF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</a:rPr>
                        <a:t>Les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196349"/>
                  </a:ext>
                </a:extLst>
              </a:tr>
              <a:tr h="351969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5F5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Praktijkles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713927"/>
                  </a:ext>
                </a:extLst>
              </a:tr>
            </a:tbl>
          </a:graphicData>
        </a:graphic>
      </p:graphicFrame>
      <p:graphicFrame>
        <p:nvGraphicFramePr>
          <p:cNvPr id="20" name="Tijdelijke aanduiding voor inhoud 4">
            <a:extLst>
              <a:ext uri="{FF2B5EF4-FFF2-40B4-BE49-F238E27FC236}">
                <a16:creationId xmlns:a16="http://schemas.microsoft.com/office/drawing/2014/main" id="{93AB5EFA-824F-C47B-A841-C1D1A3D85FAA}"/>
              </a:ext>
            </a:extLst>
          </p:cNvPr>
          <p:cNvGraphicFramePr>
            <a:graphicFrameLocks/>
          </p:cNvGraphicFramePr>
          <p:nvPr/>
        </p:nvGraphicFramePr>
        <p:xfrm>
          <a:off x="9262742" y="1279067"/>
          <a:ext cx="1880981" cy="65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00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328385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</a:rPr>
                        <a:t>Stage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04288"/>
                  </a:ext>
                </a:extLst>
              </a:tr>
              <a:tr h="328385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AF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Zelf werken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68721"/>
                  </a:ext>
                </a:extLst>
              </a:tr>
            </a:tbl>
          </a:graphicData>
        </a:graphic>
      </p:graphicFrame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80180D3-D769-0566-5150-2F2340626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8710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0C703B-5A79-0616-8CD0-D17EA0810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E6FFC94-9E9B-E0F9-1D30-06338D8602D5}"/>
              </a:ext>
            </a:extLst>
          </p:cNvPr>
          <p:cNvSpPr txBox="1">
            <a:spLocks/>
          </p:cNvSpPr>
          <p:nvPr/>
        </p:nvSpPr>
        <p:spPr>
          <a:xfrm>
            <a:off x="1271588" y="1246716"/>
            <a:ext cx="4637087" cy="114088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 err="1">
                <a:solidFill>
                  <a:srgbClr val="3B11A3"/>
                </a:solidFill>
              </a:rPr>
              <a:t>Abrihet</a:t>
            </a:r>
            <a:r>
              <a:rPr lang="nl-NL" sz="3000" b="1" dirty="0">
                <a:solidFill>
                  <a:srgbClr val="3B11A3"/>
                </a:solidFill>
              </a:rPr>
              <a:t> naar de havo</a:t>
            </a:r>
          </a:p>
        </p:txBody>
      </p:sp>
      <p:pic>
        <p:nvPicPr>
          <p:cNvPr id="6" name="Tijdelijke aanduiding voor afbeelding 5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56CB923C-11E5-327C-E258-ACF1E237F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" b="119"/>
          <a:stretch>
            <a:fillRect/>
          </a:stretch>
        </p:blipFill>
        <p:spPr>
          <a:xfrm>
            <a:off x="5908675" y="1246188"/>
            <a:ext cx="6283325" cy="4322762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5B58C56-ACAE-8154-DC05-B40BB11E0FED}"/>
              </a:ext>
            </a:extLst>
          </p:cNvPr>
          <p:cNvSpPr txBox="1"/>
          <p:nvPr/>
        </p:nvSpPr>
        <p:spPr>
          <a:xfrm>
            <a:off x="1271589" y="2349501"/>
            <a:ext cx="4250438" cy="321944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Het schooladvies van </a:t>
            </a:r>
            <a:r>
              <a:rPr lang="nl-NL" dirty="0" err="1"/>
              <a:t>Abrihet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is </a:t>
            </a:r>
            <a:r>
              <a:rPr lang="nl-NL" b="1" dirty="0"/>
              <a:t>havo.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 err="1"/>
              <a:t>Abrihet</a:t>
            </a:r>
            <a:r>
              <a:rPr lang="nl-NL" dirty="0"/>
              <a:t> is goed in rekenen, </a:t>
            </a:r>
            <a:br>
              <a:rPr lang="nl-NL" dirty="0"/>
            </a:br>
            <a:r>
              <a:rPr lang="nl-NL" dirty="0"/>
              <a:t>ze haalt hoge cijfers. </a:t>
            </a:r>
            <a:br>
              <a:rPr lang="nl-NL" dirty="0"/>
            </a:br>
            <a:r>
              <a:rPr lang="nl-NL" dirty="0"/>
              <a:t>Soms zelfs een 10!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Ze maakt niet altijd haar huiswerk.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Ze werkt graag samen.</a:t>
            </a:r>
          </a:p>
        </p:txBody>
      </p:sp>
    </p:spTree>
    <p:extLst>
      <p:ext uri="{BB962C8B-B14F-4D97-AF65-F5344CB8AC3E}">
        <p14:creationId xmlns:p14="http://schemas.microsoft.com/office/powerpoint/2010/main" val="273436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overdekt, persoon, kleding, meubels&#10;&#10;Automatisch gegenereerde beschrijving">
            <a:extLst>
              <a:ext uri="{FF2B5EF4-FFF2-40B4-BE49-F238E27FC236}">
                <a16:creationId xmlns:a16="http://schemas.microsoft.com/office/drawing/2014/main" id="{08115382-37D1-DAAE-C20C-BF50A8DDF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75" y="1246189"/>
            <a:ext cx="6484142" cy="4322761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0C703B-5A79-0616-8CD0-D17EA0810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E6FFC94-9E9B-E0F9-1D30-06338D8602D5}"/>
              </a:ext>
            </a:extLst>
          </p:cNvPr>
          <p:cNvSpPr txBox="1">
            <a:spLocks/>
          </p:cNvSpPr>
          <p:nvPr/>
        </p:nvSpPr>
        <p:spPr>
          <a:xfrm>
            <a:off x="1271588" y="1246716"/>
            <a:ext cx="4637087" cy="114088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Benny naar het vmbo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BC862C6-398F-47B8-662C-F655DF17B041}"/>
              </a:ext>
            </a:extLst>
          </p:cNvPr>
          <p:cNvSpPr txBox="1"/>
          <p:nvPr/>
        </p:nvSpPr>
        <p:spPr>
          <a:xfrm>
            <a:off x="1271588" y="2377017"/>
            <a:ext cx="4705264" cy="3184525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Benny’s schooladvies is </a:t>
            </a:r>
            <a:r>
              <a:rPr lang="nl-NL" b="1" dirty="0"/>
              <a:t>vmbo.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Hij zit niet graag stil.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Hij werkt met zijn handen. </a:t>
            </a:r>
            <a:br>
              <a:rPr lang="nl-NL" dirty="0"/>
            </a:br>
            <a:r>
              <a:rPr lang="nl-NL" dirty="0"/>
              <a:t>Hij maakt dan mooie dingen.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Benny is een vrolijke jongen. </a:t>
            </a:r>
            <a:br>
              <a:rPr lang="nl-NL" dirty="0"/>
            </a:br>
            <a:r>
              <a:rPr lang="nl-NL" dirty="0"/>
              <a:t>Hij maakt veel grappen in de les.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Hij heeft goede cijfers voor gym </a:t>
            </a:r>
            <a:br>
              <a:rPr lang="nl-NL" dirty="0"/>
            </a:br>
            <a:r>
              <a:rPr lang="nl-NL" dirty="0"/>
              <a:t>en techniek. </a:t>
            </a:r>
          </a:p>
        </p:txBody>
      </p:sp>
    </p:spTree>
    <p:extLst>
      <p:ext uri="{BB962C8B-B14F-4D97-AF65-F5344CB8AC3E}">
        <p14:creationId xmlns:p14="http://schemas.microsoft.com/office/powerpoint/2010/main" val="175726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Leren, Menselijk gezicht&#10;&#10;Automatisch gegenereerde beschrijving">
            <a:extLst>
              <a:ext uri="{FF2B5EF4-FFF2-40B4-BE49-F238E27FC236}">
                <a16:creationId xmlns:a16="http://schemas.microsoft.com/office/drawing/2014/main" id="{189F6424-056F-27F7-BBCD-D2A1A4979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2"/>
          <a:stretch/>
        </p:blipFill>
        <p:spPr>
          <a:xfrm>
            <a:off x="5908675" y="1268413"/>
            <a:ext cx="6283324" cy="430053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8FE1C0E-B354-A6C2-7D22-D01492DA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Samira naar het vwo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0C703B-5A79-0616-8CD0-D17EA0810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6B706E9-178A-B525-F017-B5C664BA0CB9}"/>
              </a:ext>
            </a:extLst>
          </p:cNvPr>
          <p:cNvSpPr txBox="1"/>
          <p:nvPr/>
        </p:nvSpPr>
        <p:spPr>
          <a:xfrm>
            <a:off x="1271588" y="2349500"/>
            <a:ext cx="4637087" cy="3629025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Samira’s schooladvies is het </a:t>
            </a:r>
            <a:r>
              <a:rPr lang="nl-NL" b="1" dirty="0"/>
              <a:t>vwo. 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Ze kan goed alleen werken.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Ze maakt altijd haar huiswerk.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Ze stelt vragen in de les.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Samira schrijft mooie werkstukken.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Haar cijfers worden elk jaar beter.</a:t>
            </a:r>
          </a:p>
        </p:txBody>
      </p:sp>
    </p:spTree>
    <p:extLst>
      <p:ext uri="{BB962C8B-B14F-4D97-AF65-F5344CB8AC3E}">
        <p14:creationId xmlns:p14="http://schemas.microsoft.com/office/powerpoint/2010/main" val="2174782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E8FE1C0E-B354-A6C2-7D22-D01492DAC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Ramon naar het</a:t>
            </a:r>
            <a:br>
              <a:rPr lang="nl-NL" sz="3000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3B11A3"/>
                </a:solidFill>
              </a:rPr>
              <a:t>praktijkonderwijs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0C703B-5A79-0616-8CD0-D17EA0810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28E207F-BA85-D07A-A8B3-6B9B46DD7838}"/>
              </a:ext>
            </a:extLst>
          </p:cNvPr>
          <p:cNvSpPr txBox="1"/>
          <p:nvPr/>
        </p:nvSpPr>
        <p:spPr>
          <a:xfrm>
            <a:off x="1271588" y="2319867"/>
            <a:ext cx="4628848" cy="3241675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 err="1"/>
              <a:t>Ramon’s</a:t>
            </a:r>
            <a:r>
              <a:rPr lang="nl-NL" dirty="0"/>
              <a:t> schooladvies is </a:t>
            </a:r>
            <a:br>
              <a:rPr lang="nl-NL" dirty="0"/>
            </a:br>
            <a:r>
              <a:rPr lang="nl-NL" b="1" dirty="0"/>
              <a:t>het praktijkonderwijs.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Ramon maakt weinig huiswerk.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Hij kan zich niet goed concentreren </a:t>
            </a:r>
            <a:br>
              <a:rPr lang="nl-NL" dirty="0"/>
            </a:br>
            <a:r>
              <a:rPr lang="nl-NL" dirty="0"/>
              <a:t>in de les. Zijn cijfers zijn niet hoog.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Hij houdt van praktische taken.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Hij is erg sociaal.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Structuur is belangrijk voor Ramon. </a:t>
            </a:r>
          </a:p>
        </p:txBody>
      </p:sp>
      <p:pic>
        <p:nvPicPr>
          <p:cNvPr id="5" name="Tijdelijke aanduiding voor afbeelding 10">
            <a:extLst>
              <a:ext uri="{FF2B5EF4-FFF2-40B4-BE49-F238E27FC236}">
                <a16:creationId xmlns:a16="http://schemas.microsoft.com/office/drawing/2014/main" id="{69E0C2C7-C722-B46D-D882-D916C63414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0" b="780"/>
          <a:stretch/>
        </p:blipFill>
        <p:spPr>
          <a:xfrm>
            <a:off x="5900437" y="1240518"/>
            <a:ext cx="6291564" cy="43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2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9756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Het voorlopig schooladvies op jouw school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6" name="Afbeelding 5" descr="Afbeelding met schaatsen, creativiteit&#10;&#10;Automatisch gegenereerde beschrijving">
            <a:extLst>
              <a:ext uri="{FF2B5EF4-FFF2-40B4-BE49-F238E27FC236}">
                <a16:creationId xmlns:a16="http://schemas.microsoft.com/office/drawing/2014/main" id="{1EFD4C67-2AA4-B043-4852-FC0C6854A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990" y="1881014"/>
            <a:ext cx="6980063" cy="4138785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3AA278C4-6893-5E01-50B8-C6C724FF97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1591129"/>
          </a:xfrm>
        </p:spPr>
        <p:txBody>
          <a:bodyPr>
            <a:normAutofit fontScale="92500" lnSpcReduction="10000"/>
          </a:bodyPr>
          <a:lstStyle/>
          <a:p>
            <a:r>
              <a:rPr lang="nl-NL" sz="1800" dirty="0"/>
              <a:t>Hoe is het op jouw school?</a:t>
            </a:r>
          </a:p>
          <a:p>
            <a:r>
              <a:rPr lang="nl-NL" sz="1800" dirty="0"/>
              <a:t>Je vindt informatie in de schoolgids </a:t>
            </a:r>
            <a:br>
              <a:rPr lang="nl-NL" sz="1800" dirty="0"/>
            </a:br>
            <a:r>
              <a:rPr lang="nl-NL" sz="1800" dirty="0"/>
              <a:t>van jouw school.</a:t>
            </a:r>
          </a:p>
          <a:p>
            <a:pPr marL="0" indent="0">
              <a:buNone/>
            </a:pPr>
            <a:r>
              <a:rPr lang="nl-NL" sz="1800" dirty="0"/>
              <a:t> </a:t>
            </a:r>
            <a:br>
              <a:rPr lang="nl-NL" sz="1800" dirty="0"/>
            </a:b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909182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 praten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2D9DD503-62E7-581E-8A77-DB37E64D6608}"/>
              </a:ext>
            </a:extLst>
          </p:cNvPr>
          <p:cNvSpPr txBox="1">
            <a:spLocks/>
          </p:cNvSpPr>
          <p:nvPr/>
        </p:nvSpPr>
        <p:spPr>
          <a:xfrm>
            <a:off x="1271588" y="2349501"/>
            <a:ext cx="4637087" cy="3219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lang="nl-NL" sz="1800" dirty="0"/>
              <a:t>Heeft je kind een voorlopig schooladvies gekregen?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Begrijp je het advies?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Wat vind je van het advies? </a:t>
            </a:r>
          </a:p>
        </p:txBody>
      </p:sp>
      <p:pic>
        <p:nvPicPr>
          <p:cNvPr id="5" name="Afbeelding 4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684B5DDA-0F03-8C45-E2C7-14AC1DB06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86" y="1755402"/>
            <a:ext cx="5410200" cy="42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1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jl links 10">
            <a:extLst>
              <a:ext uri="{FF2B5EF4-FFF2-40B4-BE49-F238E27FC236}">
                <a16:creationId xmlns:a16="http://schemas.microsoft.com/office/drawing/2014/main" id="{ECD597E5-D672-310B-A789-E1B212BF3DE7}"/>
              </a:ext>
            </a:extLst>
          </p:cNvPr>
          <p:cNvSpPr/>
          <p:nvPr/>
        </p:nvSpPr>
        <p:spPr>
          <a:xfrm>
            <a:off x="6993517" y="2643332"/>
            <a:ext cx="3926896" cy="2243859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FE5F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999" rtlCol="0" anchor="ctr"/>
          <a:lstStyle/>
          <a:p>
            <a:pPr algn="ctr"/>
            <a:r>
              <a:rPr lang="nl-NL" b="1" dirty="0"/>
              <a:t>3. Advies in</a:t>
            </a:r>
            <a:br>
              <a:rPr lang="nl-NL" b="1" dirty="0"/>
            </a:br>
            <a:r>
              <a:rPr lang="nl-NL" b="1" dirty="0"/>
              <a:t>groep 8</a:t>
            </a:r>
          </a:p>
        </p:txBody>
      </p:sp>
      <p:sp>
        <p:nvSpPr>
          <p:cNvPr id="9" name="Pijl links 8">
            <a:extLst>
              <a:ext uri="{FF2B5EF4-FFF2-40B4-BE49-F238E27FC236}">
                <a16:creationId xmlns:a16="http://schemas.microsoft.com/office/drawing/2014/main" id="{6E5B14BC-C7E6-DAE7-0BB7-F84C611F252F}"/>
              </a:ext>
            </a:extLst>
          </p:cNvPr>
          <p:cNvSpPr/>
          <p:nvPr/>
        </p:nvSpPr>
        <p:spPr>
          <a:xfrm>
            <a:off x="4132550" y="2643333"/>
            <a:ext cx="3926897" cy="2243859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63AD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999" rtlCol="0" anchor="ctr"/>
          <a:lstStyle/>
          <a:p>
            <a:pPr algn="ctr"/>
            <a:r>
              <a:rPr lang="nl-NL" dirty="0"/>
              <a:t>2. Kind naar</a:t>
            </a:r>
          </a:p>
          <a:p>
            <a:pPr algn="ctr"/>
            <a:r>
              <a:rPr lang="nl-NL" dirty="0"/>
              <a:t>groep 8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definitieve schooladvies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8" name="Pijl links 7">
            <a:extLst>
              <a:ext uri="{FF2B5EF4-FFF2-40B4-BE49-F238E27FC236}">
                <a16:creationId xmlns:a16="http://schemas.microsoft.com/office/drawing/2014/main" id="{A1968F58-CB86-D29E-23A4-8CF2D07C199E}"/>
              </a:ext>
            </a:extLst>
          </p:cNvPr>
          <p:cNvSpPr/>
          <p:nvPr/>
        </p:nvSpPr>
        <p:spPr>
          <a:xfrm>
            <a:off x="1271587" y="2643334"/>
            <a:ext cx="3926898" cy="2243859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3B1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algn="ctr"/>
            <a:r>
              <a:rPr lang="nl-NL" dirty="0"/>
              <a:t>1. Advies in</a:t>
            </a:r>
            <a:br>
              <a:rPr lang="nl-NL" dirty="0"/>
            </a:br>
            <a:r>
              <a:rPr lang="nl-NL" dirty="0"/>
              <a:t>groep 7</a:t>
            </a:r>
          </a:p>
        </p:txBody>
      </p:sp>
    </p:spTree>
    <p:extLst>
      <p:ext uri="{BB962C8B-B14F-4D97-AF65-F5344CB8AC3E}">
        <p14:creationId xmlns:p14="http://schemas.microsoft.com/office/powerpoint/2010/main" val="559767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ACF6DC-3164-EA71-FB0D-ACDEBB4C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3488"/>
            <a:ext cx="9648824" cy="693208"/>
          </a:xfrm>
        </p:spPr>
        <p:txBody>
          <a:bodyPr>
            <a:noAutofit/>
          </a:bodyPr>
          <a:lstStyle/>
          <a:p>
            <a:r>
              <a:rPr lang="nl-NL" b="1" dirty="0"/>
              <a:t>Het definitieve </a:t>
            </a:r>
            <a:br>
              <a:rPr lang="nl-NL" b="1" dirty="0"/>
            </a:br>
            <a:r>
              <a:rPr lang="nl-NL" b="1" dirty="0"/>
              <a:t>schooladvies 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3A5C9F-6142-F53E-7A65-F886A8880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A4DC00A8-7741-2CA7-64DC-B27D24DF749C}"/>
              </a:ext>
            </a:extLst>
          </p:cNvPr>
          <p:cNvSpPr txBox="1">
            <a:spLocks/>
          </p:cNvSpPr>
          <p:nvPr/>
        </p:nvSpPr>
        <p:spPr>
          <a:xfrm>
            <a:off x="1271591" y="2384425"/>
            <a:ext cx="4824409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Groep 8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Hoger of hetzelfde als het </a:t>
            </a:r>
            <a:br>
              <a:rPr lang="nl-NL" sz="1800" dirty="0"/>
            </a:br>
            <a:r>
              <a:rPr lang="nl-NL" sz="1800" dirty="0"/>
              <a:t>advies in groep 7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Je krijgt een brief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Enkel advies of dubbel advies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pic>
        <p:nvPicPr>
          <p:cNvPr id="3" name="Tijdelijke aanduiding voor afbeelding 10">
            <a:extLst>
              <a:ext uri="{FF2B5EF4-FFF2-40B4-BE49-F238E27FC236}">
                <a16:creationId xmlns:a16="http://schemas.microsoft.com/office/drawing/2014/main" id="{3753D799-2788-F769-25AC-6366A1FC19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49" r="1549"/>
          <a:stretch/>
        </p:blipFill>
        <p:spPr>
          <a:xfrm>
            <a:off x="5908675" y="1246188"/>
            <a:ext cx="6283325" cy="4322762"/>
          </a:xfrm>
        </p:spPr>
      </p:pic>
    </p:spTree>
    <p:extLst>
      <p:ext uri="{BB962C8B-B14F-4D97-AF65-F5344CB8AC3E}">
        <p14:creationId xmlns:p14="http://schemas.microsoft.com/office/powerpoint/2010/main" val="2348645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97566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b="1" dirty="0"/>
              <a:t>Het definitieve schooladvies 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E10D657-3AB1-3A69-0A86-246D406E7A8B}"/>
              </a:ext>
            </a:extLst>
          </p:cNvPr>
          <p:cNvSpPr txBox="1"/>
          <p:nvPr/>
        </p:nvSpPr>
        <p:spPr>
          <a:xfrm>
            <a:off x="1271587" y="2349500"/>
            <a:ext cx="9648825" cy="2841932"/>
          </a:xfrm>
          <a:prstGeom prst="rect">
            <a:avLst/>
          </a:prstGeom>
          <a:noFill/>
        </p:spPr>
        <p:txBody>
          <a:bodyPr wrap="square" lIns="0" tIns="0" rIns="0" bIns="0" numCol="1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b="1" dirty="0"/>
              <a:t>Toets: </a:t>
            </a:r>
            <a:r>
              <a:rPr lang="nl-NL" sz="1800" dirty="0"/>
              <a:t>	</a:t>
            </a:r>
            <a:br>
              <a:rPr lang="nl-NL" sz="1800" dirty="0"/>
            </a:br>
            <a:r>
              <a:rPr lang="nl-NL" sz="1800" dirty="0"/>
              <a:t>Je kind maakt een toets in groep 8.</a:t>
            </a:r>
            <a:br>
              <a:rPr lang="nl-NL" sz="1800" dirty="0"/>
            </a:br>
            <a:endParaRPr lang="nl-NL" sz="18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b="1" dirty="0"/>
              <a:t>School: </a:t>
            </a:r>
            <a:r>
              <a:rPr lang="nl-NL" sz="1800" dirty="0"/>
              <a:t>	</a:t>
            </a:r>
            <a:br>
              <a:rPr lang="nl-NL" sz="1800" dirty="0"/>
            </a:br>
            <a:r>
              <a:rPr lang="nl-NL" sz="1800" dirty="0"/>
              <a:t>Cijfers en hoe jouw kind werkt.</a:t>
            </a:r>
            <a:br>
              <a:rPr lang="nl-NL" sz="1800" dirty="0"/>
            </a:br>
            <a:endParaRPr lang="nl-NL" sz="18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b="1" dirty="0"/>
              <a:t>Ouders:</a:t>
            </a:r>
            <a:r>
              <a:rPr lang="nl-NL" sz="1800" dirty="0"/>
              <a:t>	</a:t>
            </a:r>
            <a:br>
              <a:rPr lang="nl-NL" sz="1800" dirty="0"/>
            </a:br>
            <a:r>
              <a:rPr lang="nl-NL" sz="1800" dirty="0"/>
              <a:t>School en ouders praten met elkaar.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1C0FDDD-3AFC-DD73-41E9-DA32F3B0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7" r="1907"/>
          <a:stretch/>
        </p:blipFill>
        <p:spPr>
          <a:xfrm>
            <a:off x="6275387" y="2349500"/>
            <a:ext cx="46450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37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7" y="2349500"/>
            <a:ext cx="5620279" cy="3208017"/>
          </a:xfrm>
        </p:spPr>
        <p:txBody>
          <a:bodyPr lIns="0">
            <a:noAutofit/>
          </a:bodyPr>
          <a:lstStyle/>
          <a:p>
            <a:pPr lvl="0">
              <a:lnSpc>
                <a:spcPct val="130000"/>
              </a:lnSpc>
            </a:pPr>
            <a:r>
              <a:rPr lang="nl-NL" sz="1800" dirty="0"/>
              <a:t>Ik begrijp het voorlopig advies van mijn kind.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wat een doorstroomtoets is.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hoe het schooladvies van mijn kind gevormd wordt.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ken de woorden die bij het schooladvies en de doorstroomtoets horen. 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kan vragen stellen over het schooladvies.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9" y="1236799"/>
            <a:ext cx="9648824" cy="693208"/>
          </a:xfrm>
        </p:spPr>
        <p:txBody>
          <a:bodyPr/>
          <a:lstStyle/>
          <a:p>
            <a:r>
              <a:rPr lang="nl-NL" sz="3000" b="1" dirty="0"/>
              <a:t>Wat leer je vandaag?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B342CA7-3264-1841-2603-1BD9A9E85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6" name="Afbeelding 5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9C16B5CD-A1B1-0909-6CE2-A905EF217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111" y="2121101"/>
            <a:ext cx="4703269" cy="366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17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60519E5-166E-B255-A988-8328C50EC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BE0688A-9821-47EE-FA50-1B5B96FF8732}"/>
              </a:ext>
            </a:extLst>
          </p:cNvPr>
          <p:cNvSpPr txBox="1">
            <a:spLocks/>
          </p:cNvSpPr>
          <p:nvPr/>
        </p:nvSpPr>
        <p:spPr>
          <a:xfrm>
            <a:off x="1271588" y="1246188"/>
            <a:ext cx="9648824" cy="111548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Enkel advies en </a:t>
            </a:r>
            <a:br>
              <a:rPr lang="nl-NL" dirty="0"/>
            </a:br>
            <a:r>
              <a:rPr lang="nl-NL" dirty="0"/>
              <a:t>dubbel advies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8313F4-1F0D-360F-3FE0-8CA5E4649196}"/>
              </a:ext>
            </a:extLst>
          </p:cNvPr>
          <p:cNvSpPr txBox="1"/>
          <p:nvPr/>
        </p:nvSpPr>
        <p:spPr>
          <a:xfrm>
            <a:off x="1271587" y="2475706"/>
            <a:ext cx="4637088" cy="3093244"/>
          </a:xfrm>
          <a:prstGeom prst="rect">
            <a:avLst/>
          </a:prstGeom>
          <a:noFill/>
        </p:spPr>
        <p:txBody>
          <a:bodyPr wrap="square" lIns="0" tIns="0" rIns="0" bIns="0" numCol="1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b="1" dirty="0"/>
              <a:t>Enkel advies: </a:t>
            </a:r>
            <a:br>
              <a:rPr lang="nl-NL" b="1" dirty="0"/>
            </a:br>
            <a:r>
              <a:rPr lang="nl-NL" sz="1800" dirty="0"/>
              <a:t>Je kind gaat het niveau </a:t>
            </a:r>
            <a:br>
              <a:rPr lang="nl-NL" sz="1800" dirty="0"/>
            </a:br>
            <a:r>
              <a:rPr lang="nl-NL" sz="1800" dirty="0"/>
              <a:t>van het advies doen. </a:t>
            </a:r>
            <a:br>
              <a:rPr lang="nl-NL" sz="1800" dirty="0"/>
            </a:br>
            <a:endParaRPr lang="nl-NL" sz="18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b="1" dirty="0"/>
              <a:t>Dubbel advies: </a:t>
            </a:r>
            <a:br>
              <a:rPr lang="nl-NL" b="1" dirty="0"/>
            </a:br>
            <a:r>
              <a:rPr lang="nl-NL" sz="1800" dirty="0"/>
              <a:t>Je kind mag het </a:t>
            </a:r>
            <a:br>
              <a:rPr lang="nl-NL" sz="1800" dirty="0"/>
            </a:br>
            <a:r>
              <a:rPr lang="nl-NL" sz="1800" dirty="0"/>
              <a:t>niveau kiezen.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82F0A86-E236-D02D-E99B-5086ACB32511}"/>
              </a:ext>
            </a:extLst>
          </p:cNvPr>
          <p:cNvSpPr txBox="1"/>
          <p:nvPr/>
        </p:nvSpPr>
        <p:spPr>
          <a:xfrm>
            <a:off x="6283327" y="2496079"/>
            <a:ext cx="4637088" cy="1431396"/>
          </a:xfrm>
          <a:prstGeom prst="rect">
            <a:avLst/>
          </a:prstGeom>
          <a:noFill/>
        </p:spPr>
        <p:txBody>
          <a:bodyPr wrap="square" lIns="0" tIns="0" rIns="0" bIns="0" numCol="2" anchor="t" anchorCtr="0"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l-NL" b="1" dirty="0">
                <a:solidFill>
                  <a:srgbClr val="3B11A3"/>
                </a:solidFill>
              </a:rPr>
              <a:t>Enkele adviezen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Praktijkonderwijs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Vmbo </a:t>
            </a:r>
            <a:r>
              <a:rPr lang="nl-NL" dirty="0" err="1"/>
              <a:t>bb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Vmbo </a:t>
            </a:r>
            <a:r>
              <a:rPr lang="nl-NL" dirty="0" err="1"/>
              <a:t>kb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Vmbo tl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Havo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Vwo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09F0FED-FB7A-55AC-27B4-62700ABABACF}"/>
              </a:ext>
            </a:extLst>
          </p:cNvPr>
          <p:cNvSpPr txBox="1"/>
          <p:nvPr/>
        </p:nvSpPr>
        <p:spPr>
          <a:xfrm>
            <a:off x="6283853" y="4275138"/>
            <a:ext cx="5586414" cy="1431396"/>
          </a:xfrm>
          <a:prstGeom prst="rect">
            <a:avLst/>
          </a:prstGeom>
          <a:noFill/>
        </p:spPr>
        <p:txBody>
          <a:bodyPr wrap="square" lIns="0" tIns="0" rIns="0" bIns="0" numCol="2" anchor="t" anchorCtr="0">
            <a:no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nl-NL" b="1" dirty="0">
                <a:solidFill>
                  <a:srgbClr val="3B11A3"/>
                </a:solidFill>
              </a:rPr>
              <a:t>Dubbele adviezen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Vmbo </a:t>
            </a:r>
            <a:r>
              <a:rPr lang="nl-NL" dirty="0" err="1"/>
              <a:t>bb</a:t>
            </a:r>
            <a:r>
              <a:rPr lang="nl-NL" dirty="0"/>
              <a:t>/ vmbo </a:t>
            </a:r>
            <a:r>
              <a:rPr lang="nl-NL" dirty="0" err="1"/>
              <a:t>kb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Vmbo </a:t>
            </a:r>
            <a:r>
              <a:rPr lang="nl-NL" dirty="0" err="1"/>
              <a:t>gt</a:t>
            </a:r>
            <a:r>
              <a:rPr lang="nl-NL" dirty="0"/>
              <a:t> / tl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Vmbo tl / havo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Havo / vwo </a:t>
            </a:r>
          </a:p>
        </p:txBody>
      </p:sp>
    </p:spTree>
    <p:extLst>
      <p:ext uri="{BB962C8B-B14F-4D97-AF65-F5344CB8AC3E}">
        <p14:creationId xmlns:p14="http://schemas.microsoft.com/office/powerpoint/2010/main" val="2078327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3488"/>
            <a:ext cx="9648824" cy="693208"/>
          </a:xfrm>
        </p:spPr>
        <p:txBody>
          <a:bodyPr>
            <a:normAutofit/>
          </a:bodyPr>
          <a:lstStyle/>
          <a:p>
            <a:r>
              <a:rPr lang="nl-NL" dirty="0"/>
              <a:t>De doorstroomtoets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88A28E-6251-DF23-311B-C9FCA80F5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8" y="2361671"/>
            <a:ext cx="4637086" cy="3199871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Een toets over</a:t>
            </a:r>
            <a:r>
              <a:rPr lang="nl-NL" b="1" dirty="0"/>
              <a:t> rekenen </a:t>
            </a:r>
            <a:r>
              <a:rPr lang="nl-NL" dirty="0"/>
              <a:t>en </a:t>
            </a:r>
            <a:r>
              <a:rPr lang="nl-NL" b="1" dirty="0"/>
              <a:t>taal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In groep 8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Alle kinderen in Nederland </a:t>
            </a:r>
            <a:br>
              <a:rPr lang="nl-NL" dirty="0"/>
            </a:br>
            <a:r>
              <a:rPr lang="nl-NL" dirty="0"/>
              <a:t>maken de toets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Elke school kiest een toets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6" name="Afbeelding 5" descr="Afbeelding met tekenfilm, illustratie, ontwerp, kunst&#10;&#10;Automatisch gegenereerde beschrijving">
            <a:extLst>
              <a:ext uri="{FF2B5EF4-FFF2-40B4-BE49-F238E27FC236}">
                <a16:creationId xmlns:a16="http://schemas.microsoft.com/office/drawing/2014/main" id="{0FB6543B-C28E-B029-4EF1-8F56964D3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225" y="1538424"/>
            <a:ext cx="5715828" cy="445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62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1EBDBD1-F29C-A3BF-6123-441DE97FC789}"/>
              </a:ext>
            </a:extLst>
          </p:cNvPr>
          <p:cNvSpPr txBox="1">
            <a:spLocks/>
          </p:cNvSpPr>
          <p:nvPr/>
        </p:nvSpPr>
        <p:spPr>
          <a:xfrm>
            <a:off x="1271588" y="1246188"/>
            <a:ext cx="9648824" cy="111548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De score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448009F-F088-EB0B-3DAB-D1FB8BDC5AEE}"/>
              </a:ext>
            </a:extLst>
          </p:cNvPr>
          <p:cNvSpPr txBox="1"/>
          <p:nvPr/>
        </p:nvSpPr>
        <p:spPr>
          <a:xfrm>
            <a:off x="1271587" y="2361671"/>
            <a:ext cx="4637088" cy="3199871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De score telt mee in het schooladvies.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Alle toetsen hebben andere scores.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De score kan het advies van je kind positief veranderen.</a:t>
            </a:r>
            <a:br>
              <a:rPr lang="nl-NL" dirty="0"/>
            </a:br>
            <a:endParaRPr lang="nl-NL" dirty="0"/>
          </a:p>
        </p:txBody>
      </p:sp>
      <p:pic>
        <p:nvPicPr>
          <p:cNvPr id="3" name="Afbeelding 2" descr="Afbeelding met clipart, Kinderkunst, tekenfilm, kunst&#10;&#10;Automatisch gegenereerde beschrijving">
            <a:extLst>
              <a:ext uri="{FF2B5EF4-FFF2-40B4-BE49-F238E27FC236}">
                <a16:creationId xmlns:a16="http://schemas.microsoft.com/office/drawing/2014/main" id="{CC75EED2-545A-44BD-B084-00BADFC52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028" y="1827392"/>
            <a:ext cx="5180919" cy="40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6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3488"/>
            <a:ext cx="9648824" cy="693208"/>
          </a:xfrm>
        </p:spPr>
        <p:txBody>
          <a:bodyPr>
            <a:normAutofit fontScale="90000"/>
          </a:bodyPr>
          <a:lstStyle/>
          <a:p>
            <a:r>
              <a:rPr lang="nl-NL" dirty="0"/>
              <a:t>Verschillende</a:t>
            </a:r>
            <a:br>
              <a:rPr lang="nl-NL" dirty="0"/>
            </a:br>
            <a:r>
              <a:rPr lang="nl-NL" sz="3300" dirty="0"/>
              <a:t>doorstroomtoetsen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88A28E-6251-DF23-311B-C9FCA80F5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8" y="2361671"/>
            <a:ext cx="4637086" cy="3199871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AMN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Dia-toets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IEP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Leerling in beeld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ROUTE 8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DOE-toets </a:t>
            </a:r>
          </a:p>
        </p:txBody>
      </p:sp>
      <p:pic>
        <p:nvPicPr>
          <p:cNvPr id="9" name="Afbeelding 8" descr="Afbeelding met tekenfilm, illustratie, ontwerp, kunst&#10;&#10;Automatisch gegenereerde beschrijving">
            <a:extLst>
              <a:ext uri="{FF2B5EF4-FFF2-40B4-BE49-F238E27FC236}">
                <a16:creationId xmlns:a16="http://schemas.microsoft.com/office/drawing/2014/main" id="{4D95B0A2-ED28-38DD-E43C-B22B6FAD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032" y="1542081"/>
            <a:ext cx="5763522" cy="44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6"/>
            <a:ext cx="4637087" cy="1140883"/>
          </a:xfrm>
        </p:spPr>
        <p:txBody>
          <a:bodyPr>
            <a:normAutofit/>
          </a:bodyPr>
          <a:lstStyle/>
          <a:p>
            <a:r>
              <a:rPr lang="nl-NL" dirty="0"/>
              <a:t>Welk niveau heeft</a:t>
            </a:r>
            <a:br>
              <a:rPr lang="nl-NL" dirty="0"/>
            </a:br>
            <a:r>
              <a:rPr lang="nl-NL" dirty="0" err="1"/>
              <a:t>Abrihet</a:t>
            </a:r>
            <a:r>
              <a:rPr lang="nl-NL" dirty="0"/>
              <a:t>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8" y="2168525"/>
            <a:ext cx="4637088" cy="339301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Het voorlopig schooladvies van </a:t>
            </a:r>
            <a:br>
              <a:rPr lang="nl-NL" dirty="0"/>
            </a:br>
            <a:r>
              <a:rPr lang="nl-NL" dirty="0" err="1"/>
              <a:t>Abrihet</a:t>
            </a:r>
            <a:r>
              <a:rPr lang="nl-NL" dirty="0"/>
              <a:t> is: </a:t>
            </a:r>
            <a:r>
              <a:rPr lang="nl-NL" b="1" dirty="0"/>
              <a:t>havo.  </a:t>
            </a:r>
            <a:br>
              <a:rPr lang="nl-NL" b="1" dirty="0"/>
            </a:br>
            <a:r>
              <a:rPr lang="nl-NL" dirty="0"/>
              <a:t>Dat is een enkel advies.</a:t>
            </a:r>
            <a:endParaRPr lang="nl-NL" b="1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 err="1"/>
              <a:t>Abrihet</a:t>
            </a:r>
            <a:r>
              <a:rPr lang="nl-NL" dirty="0"/>
              <a:t> maakt de (oude) Cito Eindtoets.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Haar score is </a:t>
            </a:r>
            <a:r>
              <a:rPr lang="nl-NL" b="1" dirty="0"/>
              <a:t>539.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Wat is haar definitieve schooladvies?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5BF32A-B2AC-8DE1-64F7-F3FDE3A9F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nl-NL" dirty="0"/>
              <a:t>24</a:t>
            </a:r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9CD6FF6D-E6CC-49EF-8F79-E42116AF7B9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afbeelding 5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7D0B468F-3C15-B560-3916-3C8037A93F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6" t="5207" r="2001" b="5803"/>
          <a:stretch/>
        </p:blipFill>
        <p:spPr>
          <a:xfrm>
            <a:off x="6290283" y="0"/>
            <a:ext cx="4630129" cy="3021178"/>
          </a:xfrm>
          <a:prstGeom prst="rect">
            <a:avLst/>
          </a:prstGeom>
        </p:spPr>
      </p:pic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C0E78D74-1BCD-AFF4-9F04-9F2BB92CC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103755"/>
              </p:ext>
            </p:extLst>
          </p:nvPr>
        </p:nvGraphicFramePr>
        <p:xfrm>
          <a:off x="6275388" y="3040988"/>
          <a:ext cx="4651981" cy="253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437">
                  <a:extLst>
                    <a:ext uri="{9D8B030D-6E8A-4147-A177-3AD203B41FA5}">
                      <a16:colId xmlns:a16="http://schemas.microsoft.com/office/drawing/2014/main" val="2689154027"/>
                    </a:ext>
                  </a:extLst>
                </a:gridCol>
                <a:gridCol w="3675544">
                  <a:extLst>
                    <a:ext uri="{9D8B030D-6E8A-4147-A177-3AD203B41FA5}">
                      <a16:colId xmlns:a16="http://schemas.microsoft.com/office/drawing/2014/main" val="400360110"/>
                    </a:ext>
                  </a:extLst>
                </a:gridCol>
              </a:tblGrid>
              <a:tr h="267090">
                <a:tc gridSpan="2">
                  <a:txBody>
                    <a:bodyPr/>
                    <a:lstStyle/>
                    <a:p>
                      <a:r>
                        <a:rPr lang="nl-NL" sz="1200" dirty="0"/>
                        <a:t>Schooltype op basis van cito eindtoetsscore</a:t>
                      </a:r>
                    </a:p>
                  </a:txBody>
                  <a:tcPr marT="36000" marB="3600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sz="1200" dirty="0"/>
                    </a:p>
                  </a:txBody>
                  <a:tcPr marT="36000" marB="3600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25948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510 – 520</a:t>
                      </a:r>
                    </a:p>
                  </a:txBody>
                  <a:tcPr marL="72000" marR="36000" marT="18000" marB="1800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Vmbo-</a:t>
                      </a:r>
                      <a:r>
                        <a:rPr lang="nl-NL" sz="1200" dirty="0" err="1"/>
                        <a:t>bb</a:t>
                      </a:r>
                      <a:r>
                        <a:rPr lang="nl-NL" sz="1200" dirty="0"/>
                        <a:t> basisberoepsgerichte leerweg</a:t>
                      </a:r>
                    </a:p>
                  </a:txBody>
                  <a:tcPr marL="72000" marR="36000" marT="18000" marB="1800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18372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519 – 525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Vmbo-</a:t>
                      </a:r>
                      <a:r>
                        <a:rPr lang="nl-NL" sz="1200" dirty="0" err="1"/>
                        <a:t>bb</a:t>
                      </a:r>
                      <a:r>
                        <a:rPr lang="nl-NL" sz="1200" dirty="0"/>
                        <a:t>/</a:t>
                      </a:r>
                      <a:r>
                        <a:rPr lang="nl-NL" sz="1200" dirty="0" err="1"/>
                        <a:t>kb</a:t>
                      </a:r>
                      <a:endParaRPr lang="nl-NL" sz="1200" dirty="0"/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2143060558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523 – 528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Vmbo-</a:t>
                      </a:r>
                      <a:r>
                        <a:rPr lang="nl-NL" sz="1200" dirty="0" err="1"/>
                        <a:t>kb</a:t>
                      </a:r>
                      <a:r>
                        <a:rPr lang="nl-NL" sz="1200" dirty="0"/>
                        <a:t> kaderberoepsgerichte leerweg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5399"/>
                  </a:ext>
                </a:extLst>
              </a:tr>
              <a:tr h="38540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529 – 533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Vmbo-</a:t>
                      </a:r>
                      <a:r>
                        <a:rPr lang="nl-NL" sz="1200" dirty="0" err="1"/>
                        <a:t>gt</a:t>
                      </a:r>
                      <a:r>
                        <a:rPr lang="nl-NL" sz="1200" dirty="0"/>
                        <a:t> gemengde leerweg</a:t>
                      </a:r>
                      <a:br>
                        <a:rPr lang="nl-NL" sz="1200" dirty="0"/>
                      </a:br>
                      <a:r>
                        <a:rPr lang="nl-NL" sz="1200" dirty="0"/>
                        <a:t>vmbo-tl theoretische leerweg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2581573214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533 - 536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 </a:t>
                      </a:r>
                      <a:r>
                        <a:rPr lang="nl-NL" sz="1200" dirty="0" err="1"/>
                        <a:t>gt</a:t>
                      </a:r>
                      <a:r>
                        <a:rPr lang="nl-NL" sz="1200" dirty="0"/>
                        <a:t> / vmbo-tl en havo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26909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537 - 540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havo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883081673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540 – 544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Havo / vwo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08932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545 – 550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vwo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1117342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21591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8"/>
            <a:ext cx="9648824" cy="1115483"/>
          </a:xfrm>
        </p:spPr>
        <p:txBody>
          <a:bodyPr>
            <a:normAutofit/>
          </a:bodyPr>
          <a:lstStyle/>
          <a:p>
            <a:r>
              <a:rPr lang="nl-NL" dirty="0"/>
              <a:t>Welk niveau heeft</a:t>
            </a:r>
            <a:br>
              <a:rPr lang="nl-NL" dirty="0"/>
            </a:br>
            <a:r>
              <a:rPr lang="nl-NL" dirty="0"/>
              <a:t>Benny?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8" y="1932517"/>
            <a:ext cx="4637088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Het voorlopig schooladvies van </a:t>
            </a:r>
            <a:br>
              <a:rPr lang="nl-NL" dirty="0"/>
            </a:br>
            <a:r>
              <a:rPr lang="nl-NL" dirty="0"/>
              <a:t>Benny is: </a:t>
            </a:r>
            <a:r>
              <a:rPr lang="nl-NL" b="1" dirty="0"/>
              <a:t>vmbo-</a:t>
            </a:r>
            <a:r>
              <a:rPr lang="nl-NL" b="1" dirty="0" err="1"/>
              <a:t>kb</a:t>
            </a:r>
            <a:r>
              <a:rPr lang="nl-NL" b="1" dirty="0"/>
              <a:t>/</a:t>
            </a:r>
            <a:r>
              <a:rPr lang="nl-NL" b="1" dirty="0" err="1"/>
              <a:t>gt</a:t>
            </a:r>
            <a:r>
              <a:rPr lang="nl-NL" b="1" dirty="0"/>
              <a:t>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Dat is een dubbeladvies.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Benny maakt de AMN-toets.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Zijn score is </a:t>
            </a:r>
            <a:r>
              <a:rPr lang="nl-NL" b="1" dirty="0"/>
              <a:t>420. 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Wat is het definitieve schooladvies </a:t>
            </a:r>
            <a:br>
              <a:rPr lang="nl-NL" dirty="0"/>
            </a:br>
            <a:r>
              <a:rPr lang="nl-NL" dirty="0"/>
              <a:t>van Benny?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AB63EA-3812-3AE9-F209-B0CF11501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25</a:t>
            </a:fld>
            <a:endParaRPr lang="nl-NL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DBD01F31-1917-5852-9C7C-542833FB4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227377"/>
              </p:ext>
            </p:extLst>
          </p:nvPr>
        </p:nvGraphicFramePr>
        <p:xfrm>
          <a:off x="6283326" y="1246188"/>
          <a:ext cx="4651981" cy="1987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437">
                  <a:extLst>
                    <a:ext uri="{9D8B030D-6E8A-4147-A177-3AD203B41FA5}">
                      <a16:colId xmlns:a16="http://schemas.microsoft.com/office/drawing/2014/main" val="2689154027"/>
                    </a:ext>
                  </a:extLst>
                </a:gridCol>
                <a:gridCol w="3675544">
                  <a:extLst>
                    <a:ext uri="{9D8B030D-6E8A-4147-A177-3AD203B41FA5}">
                      <a16:colId xmlns:a16="http://schemas.microsoft.com/office/drawing/2014/main" val="400360110"/>
                    </a:ext>
                  </a:extLst>
                </a:gridCol>
              </a:tblGrid>
              <a:tr h="267090">
                <a:tc gridSpan="2">
                  <a:txBody>
                    <a:bodyPr/>
                    <a:lstStyle/>
                    <a:p>
                      <a:r>
                        <a:rPr lang="nl-NL" sz="1200" dirty="0"/>
                        <a:t>Schooltype op basis van AMN-toets</a:t>
                      </a:r>
                    </a:p>
                  </a:txBody>
                  <a:tcPr marT="36000" marB="3600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sz="1200" dirty="0"/>
                    </a:p>
                  </a:txBody>
                  <a:tcPr marT="36000" marB="3600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25948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301 - 305</a:t>
                      </a:r>
                    </a:p>
                  </a:txBody>
                  <a:tcPr marL="72000" marR="36000" marT="18000" marB="1800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pro/vmbo-</a:t>
                      </a:r>
                      <a:r>
                        <a:rPr lang="nl-NL" sz="1200" dirty="0" err="1"/>
                        <a:t>bb</a:t>
                      </a:r>
                      <a:endParaRPr lang="nl-NL" sz="1200" dirty="0"/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5399"/>
                  </a:ext>
                </a:extLst>
              </a:tr>
              <a:tr h="38540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305 - 333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 </a:t>
                      </a:r>
                      <a:r>
                        <a:rPr lang="nl-NL" sz="1200" dirty="0" err="1"/>
                        <a:t>bb</a:t>
                      </a:r>
                      <a:r>
                        <a:rPr lang="nl-NL" sz="1200" dirty="0"/>
                        <a:t>/</a:t>
                      </a:r>
                      <a:r>
                        <a:rPr lang="nl-NL" sz="1200" dirty="0" err="1"/>
                        <a:t>kb</a:t>
                      </a:r>
                      <a:endParaRPr lang="nl-NL" sz="1200" dirty="0"/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2581573214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333 - 375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 </a:t>
                      </a:r>
                      <a:r>
                        <a:rPr lang="nl-NL" sz="1200" dirty="0" err="1"/>
                        <a:t>kb</a:t>
                      </a:r>
                      <a:r>
                        <a:rPr lang="nl-NL" sz="1200" dirty="0"/>
                        <a:t> /</a:t>
                      </a:r>
                      <a:r>
                        <a:rPr lang="nl-NL" sz="1200" dirty="0" err="1"/>
                        <a:t>gt</a:t>
                      </a:r>
                      <a:endParaRPr lang="nl-NL" sz="1200" dirty="0"/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26909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375 - 434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vmbo=</a:t>
                      </a:r>
                      <a:r>
                        <a:rPr lang="nl-NL" sz="1200" dirty="0" err="1"/>
                        <a:t>gt</a:t>
                      </a:r>
                      <a:r>
                        <a:rPr lang="nl-NL" sz="1200" dirty="0"/>
                        <a:t>/havo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883081673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434 - 469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havo / vwo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08932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469 - 500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vwo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1117342373"/>
                  </a:ext>
                </a:extLst>
              </a:tr>
            </a:tbl>
          </a:graphicData>
        </a:graphic>
      </p:graphicFrame>
      <p:pic>
        <p:nvPicPr>
          <p:cNvPr id="8" name="Afbeelding 7" descr="Afbeelding met overdekt, persoon, kleding, meubels&#10;&#10;Automatisch gegenereerde beschrijving">
            <a:extLst>
              <a:ext uri="{FF2B5EF4-FFF2-40B4-BE49-F238E27FC236}">
                <a16:creationId xmlns:a16="http://schemas.microsoft.com/office/drawing/2014/main" id="{AFDD616F-AA1D-6D9E-E740-69E3FC432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1" b="19401"/>
          <a:stretch/>
        </p:blipFill>
        <p:spPr>
          <a:xfrm>
            <a:off x="6283326" y="3234128"/>
            <a:ext cx="4651980" cy="237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6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6"/>
            <a:ext cx="4637087" cy="1140883"/>
          </a:xfrm>
        </p:spPr>
        <p:txBody>
          <a:bodyPr>
            <a:normAutofit/>
          </a:bodyPr>
          <a:lstStyle/>
          <a:p>
            <a:r>
              <a:rPr lang="nl-NL" dirty="0"/>
              <a:t>Welk niveau heeft</a:t>
            </a:r>
            <a:br>
              <a:rPr lang="nl-NL" dirty="0"/>
            </a:br>
            <a:r>
              <a:rPr lang="nl-NL" dirty="0"/>
              <a:t>Samira?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8" y="2168525"/>
            <a:ext cx="4637088" cy="339301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Het voorlopig schooladvies van </a:t>
            </a:r>
            <a:br>
              <a:rPr lang="nl-NL" dirty="0"/>
            </a:br>
            <a:r>
              <a:rPr lang="nl-NL" dirty="0"/>
              <a:t>Samira is het </a:t>
            </a:r>
            <a:r>
              <a:rPr lang="nl-NL" b="1" dirty="0"/>
              <a:t>vwo. 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Dat is een enkel advies.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Samira maakt de (oude) </a:t>
            </a:r>
            <a:br>
              <a:rPr lang="nl-NL" dirty="0"/>
            </a:br>
            <a:r>
              <a:rPr lang="nl-NL" dirty="0"/>
              <a:t>Cito Eindtoets.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Haar score is </a:t>
            </a:r>
            <a:r>
              <a:rPr lang="nl-NL" b="1" dirty="0"/>
              <a:t>540. 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Wat is het definitieve schooladvies </a:t>
            </a:r>
            <a:br>
              <a:rPr lang="nl-NL" dirty="0"/>
            </a:br>
            <a:r>
              <a:rPr lang="nl-NL" dirty="0"/>
              <a:t>van Samira?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5BF32A-B2AC-8DE1-64F7-F3FDE3A9F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26</a:t>
            </a:fld>
            <a:endParaRPr lang="nl-NL" dirty="0"/>
          </a:p>
        </p:txBody>
      </p:sp>
      <p:pic>
        <p:nvPicPr>
          <p:cNvPr id="4" name="Afbeelding 3" descr="Afbeelding met persoon, kleding, Leren, Menselijk gezicht&#10;&#10;Automatisch gegenereerde beschrijving">
            <a:extLst>
              <a:ext uri="{FF2B5EF4-FFF2-40B4-BE49-F238E27FC236}">
                <a16:creationId xmlns:a16="http://schemas.microsoft.com/office/drawing/2014/main" id="{4930D2FA-C962-AB49-892D-6596EC36C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66" t="2002" r="2666" b="12526"/>
          <a:stretch/>
        </p:blipFill>
        <p:spPr>
          <a:xfrm>
            <a:off x="6156292" y="2848722"/>
            <a:ext cx="4764120" cy="2712819"/>
          </a:xfrm>
          <a:prstGeom prst="rect">
            <a:avLst/>
          </a:prstGeom>
        </p:spPr>
      </p:pic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491B7B16-36BC-7A3E-91E3-C3B0B6CFF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929645"/>
              </p:ext>
            </p:extLst>
          </p:nvPr>
        </p:nvGraphicFramePr>
        <p:xfrm>
          <a:off x="6275388" y="310242"/>
          <a:ext cx="4651981" cy="253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437">
                  <a:extLst>
                    <a:ext uri="{9D8B030D-6E8A-4147-A177-3AD203B41FA5}">
                      <a16:colId xmlns:a16="http://schemas.microsoft.com/office/drawing/2014/main" val="2689154027"/>
                    </a:ext>
                  </a:extLst>
                </a:gridCol>
                <a:gridCol w="3675544">
                  <a:extLst>
                    <a:ext uri="{9D8B030D-6E8A-4147-A177-3AD203B41FA5}">
                      <a16:colId xmlns:a16="http://schemas.microsoft.com/office/drawing/2014/main" val="400360110"/>
                    </a:ext>
                  </a:extLst>
                </a:gridCol>
              </a:tblGrid>
              <a:tr h="267090">
                <a:tc gridSpan="2">
                  <a:txBody>
                    <a:bodyPr/>
                    <a:lstStyle/>
                    <a:p>
                      <a:r>
                        <a:rPr lang="nl-NL" sz="1200" dirty="0"/>
                        <a:t>Schooltype op basis van cito eindtoetsscore</a:t>
                      </a:r>
                    </a:p>
                  </a:txBody>
                  <a:tcPr marT="36000" marB="3600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sz="1200" dirty="0"/>
                    </a:p>
                  </a:txBody>
                  <a:tcPr marT="36000" marB="3600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25948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510 – 520</a:t>
                      </a:r>
                    </a:p>
                  </a:txBody>
                  <a:tcPr marL="72000" marR="36000" marT="18000" marB="1800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Vmbo-</a:t>
                      </a:r>
                      <a:r>
                        <a:rPr lang="nl-NL" sz="1200" dirty="0" err="1"/>
                        <a:t>bb</a:t>
                      </a:r>
                      <a:r>
                        <a:rPr lang="nl-NL" sz="1200" dirty="0"/>
                        <a:t> basisberoepsgerichte leerweg</a:t>
                      </a:r>
                    </a:p>
                  </a:txBody>
                  <a:tcPr marL="72000" marR="36000" marT="18000" marB="1800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18372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519 – 525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Vmbo-</a:t>
                      </a:r>
                      <a:r>
                        <a:rPr lang="nl-NL" sz="1200" dirty="0" err="1"/>
                        <a:t>bb</a:t>
                      </a:r>
                      <a:r>
                        <a:rPr lang="nl-NL" sz="1200" dirty="0"/>
                        <a:t>/</a:t>
                      </a:r>
                      <a:r>
                        <a:rPr lang="nl-NL" sz="1200" dirty="0" err="1"/>
                        <a:t>kb</a:t>
                      </a:r>
                      <a:endParaRPr lang="nl-NL" sz="1200" dirty="0"/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2143060558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523 – 528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Vmbo-</a:t>
                      </a:r>
                      <a:r>
                        <a:rPr lang="nl-NL" sz="1200" dirty="0" err="1"/>
                        <a:t>kb</a:t>
                      </a:r>
                      <a:r>
                        <a:rPr lang="nl-NL" sz="1200" dirty="0"/>
                        <a:t> kaderberoepsgerichte leerweg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5399"/>
                  </a:ext>
                </a:extLst>
              </a:tr>
              <a:tr h="38540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529 – 533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Vmbo-</a:t>
                      </a:r>
                      <a:r>
                        <a:rPr lang="nl-NL" sz="1200" dirty="0" err="1"/>
                        <a:t>gt</a:t>
                      </a:r>
                      <a:r>
                        <a:rPr lang="nl-NL" sz="1200" dirty="0"/>
                        <a:t> gemengde leerweg</a:t>
                      </a:r>
                      <a:br>
                        <a:rPr lang="nl-NL" sz="1200" dirty="0"/>
                      </a:br>
                      <a:r>
                        <a:rPr lang="nl-NL" sz="1200" dirty="0"/>
                        <a:t>vmbo-tl theoretische leerweg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2581573214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533 - 536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 </a:t>
                      </a:r>
                      <a:r>
                        <a:rPr lang="nl-NL" sz="1200" dirty="0" err="1"/>
                        <a:t>gt</a:t>
                      </a:r>
                      <a:r>
                        <a:rPr lang="nl-NL" sz="1200" dirty="0"/>
                        <a:t> / vmbo-tl en havo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26909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537 - 540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havo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883081673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540 – 544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Havo / vwo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08932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545 – 550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vwo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1117342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71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8"/>
            <a:ext cx="9648824" cy="1115483"/>
          </a:xfrm>
        </p:spPr>
        <p:txBody>
          <a:bodyPr>
            <a:normAutofit/>
          </a:bodyPr>
          <a:lstStyle/>
          <a:p>
            <a:r>
              <a:rPr lang="nl-NL" dirty="0"/>
              <a:t>Welk niveau heeft</a:t>
            </a:r>
            <a:br>
              <a:rPr lang="nl-NL" dirty="0"/>
            </a:br>
            <a:r>
              <a:rPr lang="nl-NL" dirty="0"/>
              <a:t>Ibrahim?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8" y="2168525"/>
            <a:ext cx="4637088" cy="3393017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Het voorlopig schooladvies van Ibrahim is </a:t>
            </a:r>
            <a:r>
              <a:rPr lang="nl-NL" b="1" dirty="0"/>
              <a:t>vmbo-</a:t>
            </a:r>
            <a:r>
              <a:rPr lang="nl-NL" b="1" dirty="0" err="1"/>
              <a:t>gt</a:t>
            </a:r>
            <a:r>
              <a:rPr lang="nl-NL" b="1" dirty="0"/>
              <a:t> / havo.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Dat is een dubbel advies.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Ibrahim maakt de AMN-toets.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Zijn score is </a:t>
            </a:r>
            <a:r>
              <a:rPr lang="nl-NL" b="1" dirty="0"/>
              <a:t>395.</a:t>
            </a:r>
            <a:endParaRPr lang="nl-NL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dirty="0"/>
              <a:t>Wat is het definitieve schooladvies </a:t>
            </a:r>
            <a:br>
              <a:rPr lang="nl-NL" dirty="0"/>
            </a:br>
            <a:r>
              <a:rPr lang="nl-NL" dirty="0"/>
              <a:t>van Ibrahim?</a:t>
            </a:r>
            <a:endParaRPr lang="nl-NL" b="1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AB63EA-3812-3AE9-F209-B0CF11501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27</a:t>
            </a:fld>
            <a:endParaRPr lang="nl-NL" dirty="0"/>
          </a:p>
        </p:txBody>
      </p:sp>
      <p:pic>
        <p:nvPicPr>
          <p:cNvPr id="4" name="Tijdelijke aanduiding voor afbeelding 10">
            <a:extLst>
              <a:ext uri="{FF2B5EF4-FFF2-40B4-BE49-F238E27FC236}">
                <a16:creationId xmlns:a16="http://schemas.microsoft.com/office/drawing/2014/main" id="{99C46208-9E7F-D137-5EDD-B104B2507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4" t="14170" r="2048" b="13033"/>
          <a:stretch/>
        </p:blipFill>
        <p:spPr>
          <a:xfrm>
            <a:off x="6283326" y="3234128"/>
            <a:ext cx="4661921" cy="2334821"/>
          </a:xfrm>
          <a:prstGeom prst="rect">
            <a:avLst/>
          </a:prstGeom>
        </p:spPr>
      </p:pic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32F2B807-DF5A-F435-3A3D-ABD86945D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151368"/>
              </p:ext>
            </p:extLst>
          </p:nvPr>
        </p:nvGraphicFramePr>
        <p:xfrm>
          <a:off x="6283326" y="1246188"/>
          <a:ext cx="4651981" cy="1987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437">
                  <a:extLst>
                    <a:ext uri="{9D8B030D-6E8A-4147-A177-3AD203B41FA5}">
                      <a16:colId xmlns:a16="http://schemas.microsoft.com/office/drawing/2014/main" val="2689154027"/>
                    </a:ext>
                  </a:extLst>
                </a:gridCol>
                <a:gridCol w="3675544">
                  <a:extLst>
                    <a:ext uri="{9D8B030D-6E8A-4147-A177-3AD203B41FA5}">
                      <a16:colId xmlns:a16="http://schemas.microsoft.com/office/drawing/2014/main" val="400360110"/>
                    </a:ext>
                  </a:extLst>
                </a:gridCol>
              </a:tblGrid>
              <a:tr h="267090">
                <a:tc gridSpan="2">
                  <a:txBody>
                    <a:bodyPr/>
                    <a:lstStyle/>
                    <a:p>
                      <a:r>
                        <a:rPr lang="nl-NL" sz="1200" dirty="0"/>
                        <a:t>Schooltype op basis van AMN-toets</a:t>
                      </a:r>
                    </a:p>
                  </a:txBody>
                  <a:tcPr marT="36000" marB="3600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 sz="1200" dirty="0"/>
                    </a:p>
                  </a:txBody>
                  <a:tcPr marT="36000" marB="36000" anchor="ctr"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25948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301 - 305</a:t>
                      </a:r>
                    </a:p>
                  </a:txBody>
                  <a:tcPr marL="72000" marR="36000" marT="18000" marB="18000"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pro/vmbo-</a:t>
                      </a:r>
                      <a:r>
                        <a:rPr lang="nl-NL" sz="1200" dirty="0" err="1"/>
                        <a:t>bb</a:t>
                      </a:r>
                      <a:endParaRPr lang="nl-NL" sz="1200" dirty="0"/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5399"/>
                  </a:ext>
                </a:extLst>
              </a:tr>
              <a:tr h="38540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305 - 333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 </a:t>
                      </a:r>
                      <a:r>
                        <a:rPr lang="nl-NL" sz="1200" dirty="0" err="1"/>
                        <a:t>bb</a:t>
                      </a:r>
                      <a:r>
                        <a:rPr lang="nl-NL" sz="1200" dirty="0"/>
                        <a:t>/</a:t>
                      </a:r>
                      <a:r>
                        <a:rPr lang="nl-NL" sz="1200" dirty="0" err="1"/>
                        <a:t>kb</a:t>
                      </a:r>
                      <a:endParaRPr lang="nl-NL" sz="1200" dirty="0"/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2581573214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333 - 375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 </a:t>
                      </a:r>
                      <a:r>
                        <a:rPr lang="nl-NL" sz="1200" dirty="0" err="1"/>
                        <a:t>kb</a:t>
                      </a:r>
                      <a:r>
                        <a:rPr lang="nl-NL" sz="1200" dirty="0"/>
                        <a:t> /</a:t>
                      </a:r>
                      <a:r>
                        <a:rPr lang="nl-NL" sz="1200" dirty="0" err="1"/>
                        <a:t>gt</a:t>
                      </a:r>
                      <a:endParaRPr lang="nl-NL" sz="1200" dirty="0"/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26909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375 - 434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vmbo=</a:t>
                      </a:r>
                      <a:r>
                        <a:rPr lang="nl-NL" sz="1200" dirty="0" err="1"/>
                        <a:t>gt</a:t>
                      </a:r>
                      <a:r>
                        <a:rPr lang="nl-NL" sz="1200" dirty="0"/>
                        <a:t>/havo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883081673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434 - 469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havo / vwo</a:t>
                      </a:r>
                    </a:p>
                  </a:txBody>
                  <a:tcPr marL="72000" marR="36000" marT="18000" marB="18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08932"/>
                  </a:ext>
                </a:extLst>
              </a:tr>
              <a:tr h="267090"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469 - 500</a:t>
                      </a:r>
                    </a:p>
                  </a:txBody>
                  <a:tcPr marL="72000" marR="36000" marT="18000" marB="1800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l-NL" sz="1200" dirty="0"/>
                        <a:t>vwo</a:t>
                      </a:r>
                    </a:p>
                  </a:txBody>
                  <a:tcPr marL="72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1117342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283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jl links 3">
            <a:extLst>
              <a:ext uri="{FF2B5EF4-FFF2-40B4-BE49-F238E27FC236}">
                <a16:creationId xmlns:a16="http://schemas.microsoft.com/office/drawing/2014/main" id="{2C8D1F4F-D08B-4F4C-63C5-996808C843FC}"/>
              </a:ext>
            </a:extLst>
          </p:cNvPr>
          <p:cNvSpPr/>
          <p:nvPr/>
        </p:nvSpPr>
        <p:spPr>
          <a:xfrm>
            <a:off x="8902670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15AF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nl-NL" sz="1600" dirty="0"/>
              <a:t>Inschrijven</a:t>
            </a:r>
            <a:br>
              <a:rPr lang="nl-NL" sz="1600" dirty="0"/>
            </a:br>
            <a:r>
              <a:rPr lang="nl-NL" sz="1600" dirty="0"/>
              <a:t>middelbare</a:t>
            </a:r>
            <a:br>
              <a:rPr lang="nl-NL" sz="1600" dirty="0"/>
            </a:br>
            <a:r>
              <a:rPr lang="nl-NL" sz="1600" dirty="0"/>
              <a:t>school</a:t>
            </a:r>
          </a:p>
        </p:txBody>
      </p:sp>
      <p:sp>
        <p:nvSpPr>
          <p:cNvPr id="5" name="Pijl links 4">
            <a:extLst>
              <a:ext uri="{FF2B5EF4-FFF2-40B4-BE49-F238E27FC236}">
                <a16:creationId xmlns:a16="http://schemas.microsoft.com/office/drawing/2014/main" id="{7C3E4F7B-5057-EFD5-5CFF-46BCB7E12549}"/>
              </a:ext>
            </a:extLst>
          </p:cNvPr>
          <p:cNvSpPr/>
          <p:nvPr/>
        </p:nvSpPr>
        <p:spPr>
          <a:xfrm>
            <a:off x="7007369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F5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nl-NL" sz="1600" dirty="0">
                <a:solidFill>
                  <a:schemeClr val="tx1"/>
                </a:solidFill>
              </a:rPr>
              <a:t>Definitief</a:t>
            </a:r>
            <a:br>
              <a:rPr lang="nl-NL" sz="1600" dirty="0">
                <a:solidFill>
                  <a:schemeClr val="tx1"/>
                </a:solidFill>
              </a:rPr>
            </a:br>
            <a:r>
              <a:rPr lang="nl-NL" sz="1600" dirty="0">
                <a:solidFill>
                  <a:schemeClr val="tx1"/>
                </a:solidFill>
              </a:rPr>
              <a:t>schooladvies</a:t>
            </a:r>
          </a:p>
        </p:txBody>
      </p:sp>
      <p:sp>
        <p:nvSpPr>
          <p:cNvPr id="11" name="Pijl links 10">
            <a:extLst>
              <a:ext uri="{FF2B5EF4-FFF2-40B4-BE49-F238E27FC236}">
                <a16:creationId xmlns:a16="http://schemas.microsoft.com/office/drawing/2014/main" id="{ECD597E5-D672-310B-A789-E1B212BF3DE7}"/>
              </a:ext>
            </a:extLst>
          </p:cNvPr>
          <p:cNvSpPr/>
          <p:nvPr/>
        </p:nvSpPr>
        <p:spPr>
          <a:xfrm>
            <a:off x="5062190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FE5F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nl-NL" sz="1600" dirty="0"/>
              <a:t>Uitslag</a:t>
            </a:r>
            <a:br>
              <a:rPr lang="nl-NL" sz="1600" dirty="0"/>
            </a:br>
            <a:r>
              <a:rPr lang="nl-NL" sz="1600" dirty="0"/>
              <a:t>doorstroom</a:t>
            </a:r>
            <a:br>
              <a:rPr lang="nl-NL" sz="1600" dirty="0"/>
            </a:br>
            <a:r>
              <a:rPr lang="nl-NL" sz="1600" dirty="0"/>
              <a:t>toets</a:t>
            </a:r>
          </a:p>
        </p:txBody>
      </p:sp>
      <p:sp>
        <p:nvSpPr>
          <p:cNvPr id="9" name="Pijl links 8">
            <a:extLst>
              <a:ext uri="{FF2B5EF4-FFF2-40B4-BE49-F238E27FC236}">
                <a16:creationId xmlns:a16="http://schemas.microsoft.com/office/drawing/2014/main" id="{6E5B14BC-C7E6-DAE7-0BB7-F84C611F252F}"/>
              </a:ext>
            </a:extLst>
          </p:cNvPr>
          <p:cNvSpPr/>
          <p:nvPr/>
        </p:nvSpPr>
        <p:spPr>
          <a:xfrm>
            <a:off x="3166889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63AD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00" rtlCol="0" anchor="ctr"/>
          <a:lstStyle/>
          <a:p>
            <a:pPr algn="ctr"/>
            <a:r>
              <a:rPr lang="nl-NL" sz="1600" dirty="0"/>
              <a:t>Doorstroom</a:t>
            </a:r>
            <a:br>
              <a:rPr lang="nl-NL" sz="1600" dirty="0"/>
            </a:br>
            <a:r>
              <a:rPr lang="nl-NL" sz="1600" dirty="0"/>
              <a:t>toets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komt het definitieve schooladvies?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8" name="Pijl links 7">
            <a:extLst>
              <a:ext uri="{FF2B5EF4-FFF2-40B4-BE49-F238E27FC236}">
                <a16:creationId xmlns:a16="http://schemas.microsoft.com/office/drawing/2014/main" id="{A1968F58-CB86-D29E-23A4-8CF2D07C199E}"/>
              </a:ext>
            </a:extLst>
          </p:cNvPr>
          <p:cNvSpPr/>
          <p:nvPr/>
        </p:nvSpPr>
        <p:spPr>
          <a:xfrm>
            <a:off x="1271588" y="2901142"/>
            <a:ext cx="2438342" cy="1869672"/>
          </a:xfrm>
          <a:prstGeom prst="rightArrow">
            <a:avLst>
              <a:gd name="adj1" fmla="val 73463"/>
              <a:gd name="adj2" fmla="val 33946"/>
            </a:avLst>
          </a:prstGeom>
          <a:solidFill>
            <a:srgbClr val="3B11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r>
              <a:rPr lang="nl-NL" sz="1600" dirty="0"/>
              <a:t>Voorlopig</a:t>
            </a:r>
            <a:br>
              <a:rPr lang="nl-NL" sz="1600" dirty="0"/>
            </a:br>
            <a:r>
              <a:rPr lang="nl-NL" sz="1600" dirty="0"/>
              <a:t>schooladvies</a:t>
            </a:r>
            <a:br>
              <a:rPr lang="nl-NL" sz="1600" dirty="0"/>
            </a:br>
            <a:r>
              <a:rPr lang="nl-NL" sz="1600" dirty="0"/>
              <a:t>groep 7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34249BE-68DA-26C7-2987-668D2A50CDA9}"/>
              </a:ext>
            </a:extLst>
          </p:cNvPr>
          <p:cNvSpPr txBox="1">
            <a:spLocks/>
          </p:cNvSpPr>
          <p:nvPr/>
        </p:nvSpPr>
        <p:spPr>
          <a:xfrm>
            <a:off x="1271589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januari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A416D9F2-D7AE-BC4B-4A7B-A181F2C25F86}"/>
              </a:ext>
            </a:extLst>
          </p:cNvPr>
          <p:cNvSpPr txBox="1">
            <a:spLocks/>
          </p:cNvSpPr>
          <p:nvPr/>
        </p:nvSpPr>
        <p:spPr>
          <a:xfrm>
            <a:off x="3117015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februari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02C74656-4FBC-2C9F-88AA-57A8496CEB53}"/>
              </a:ext>
            </a:extLst>
          </p:cNvPr>
          <p:cNvSpPr txBox="1">
            <a:spLocks/>
          </p:cNvSpPr>
          <p:nvPr/>
        </p:nvSpPr>
        <p:spPr>
          <a:xfrm>
            <a:off x="5120382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15 maart</a:t>
            </a:r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5989A9FB-5901-32FB-18F1-932A3D4A376C}"/>
              </a:ext>
            </a:extLst>
          </p:cNvPr>
          <p:cNvSpPr txBox="1">
            <a:spLocks/>
          </p:cNvSpPr>
          <p:nvPr/>
        </p:nvSpPr>
        <p:spPr>
          <a:xfrm>
            <a:off x="6940870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24 maart</a:t>
            </a: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0F8D14F2-C57A-DCA3-8407-158FB5210374}"/>
              </a:ext>
            </a:extLst>
          </p:cNvPr>
          <p:cNvSpPr txBox="1">
            <a:spLocks/>
          </p:cNvSpPr>
          <p:nvPr/>
        </p:nvSpPr>
        <p:spPr>
          <a:xfrm>
            <a:off x="9029981" y="2589790"/>
            <a:ext cx="1995313" cy="2703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1600" b="0" dirty="0">
                <a:solidFill>
                  <a:schemeClr val="tx1"/>
                </a:solidFill>
              </a:rPr>
              <a:t>25 t/m 31 maart</a:t>
            </a:r>
          </a:p>
        </p:txBody>
      </p:sp>
    </p:spTree>
    <p:extLst>
      <p:ext uri="{BB962C8B-B14F-4D97-AF65-F5344CB8AC3E}">
        <p14:creationId xmlns:p14="http://schemas.microsoft.com/office/powerpoint/2010/main" val="1721190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6875951" cy="259299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lang="nl-NL" sz="1800" dirty="0"/>
              <a:t>Welke doorstroomtoets krijgt jouw kind?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Wat weet je over de scores van die toets?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Wat vind je van de doorstroomtoets?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BB58004B-5295-2F14-5F73-BAD1701A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 praten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29</a:t>
            </a:fld>
            <a:endParaRPr lang="nl-NL" dirty="0"/>
          </a:p>
        </p:txBody>
      </p:sp>
      <p:pic>
        <p:nvPicPr>
          <p:cNvPr id="4" name="Afbeelding 3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18D2D408-1B19-8DAD-4DD6-E6462ECD1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86" y="1755402"/>
            <a:ext cx="5410200" cy="42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60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De vorige keer</a:t>
            </a:r>
          </a:p>
        </p:txBody>
      </p:sp>
      <p:pic>
        <p:nvPicPr>
          <p:cNvPr id="3" name="Tijdelijke aanduiding voor afbeelding 9">
            <a:extLst>
              <a:ext uri="{FF2B5EF4-FFF2-40B4-BE49-F238E27FC236}">
                <a16:creationId xmlns:a16="http://schemas.microsoft.com/office/drawing/2014/main" id="{5752BCDF-DDEF-214A-F958-E6A5E318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5" t="-10350" r="233" b="1"/>
          <a:stretch/>
        </p:blipFill>
        <p:spPr>
          <a:xfrm>
            <a:off x="4564011" y="1926696"/>
            <a:ext cx="6581795" cy="3351213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0C514FC-E8D0-DD90-055F-23F9F34CA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83D96FA-8CDC-F1A5-E03A-100DE93AB658}"/>
              </a:ext>
            </a:extLst>
          </p:cNvPr>
          <p:cNvSpPr txBox="1">
            <a:spLocks/>
          </p:cNvSpPr>
          <p:nvPr/>
        </p:nvSpPr>
        <p:spPr>
          <a:xfrm>
            <a:off x="1271588" y="2349501"/>
            <a:ext cx="4637087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Wat weet je nog?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Nieuwe vragen?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Opdrachten gemaakt?</a:t>
            </a:r>
          </a:p>
        </p:txBody>
      </p:sp>
    </p:spTree>
    <p:extLst>
      <p:ext uri="{BB962C8B-B14F-4D97-AF65-F5344CB8AC3E}">
        <p14:creationId xmlns:p14="http://schemas.microsoft.com/office/powerpoint/2010/main" val="3441703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73765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Ouders en het schooladvies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30</a:t>
            </a:fld>
            <a:endParaRPr lang="nl-NL" dirty="0"/>
          </a:p>
        </p:txBody>
      </p:sp>
      <p:graphicFrame>
        <p:nvGraphicFramePr>
          <p:cNvPr id="2" name="Tijdelijke aanduiding voor inhoud 3">
            <a:extLst>
              <a:ext uri="{FF2B5EF4-FFF2-40B4-BE49-F238E27FC236}">
                <a16:creationId xmlns:a16="http://schemas.microsoft.com/office/drawing/2014/main" id="{70585804-D0D8-9E15-E673-00328049FC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932651"/>
              </p:ext>
            </p:extLst>
          </p:nvPr>
        </p:nvGraphicFramePr>
        <p:xfrm>
          <a:off x="7004589" y="1289050"/>
          <a:ext cx="4622800" cy="433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4C8E130D-1272-AA36-F17D-2E2657BF0E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1"/>
            <a:ext cx="4637087" cy="3219450"/>
          </a:xfrm>
        </p:spPr>
        <p:txBody>
          <a:bodyPr>
            <a:normAutofit/>
          </a:bodyPr>
          <a:lstStyle/>
          <a:p>
            <a:r>
              <a:rPr lang="nl-NL" sz="1800" dirty="0"/>
              <a:t>De school praat met jou en je kind over het schooladvies.</a:t>
            </a:r>
          </a:p>
          <a:p>
            <a:r>
              <a:rPr lang="nl-NL" sz="1800" dirty="0"/>
              <a:t>De school legt uit waarom dit advies is gekozen.</a:t>
            </a:r>
          </a:p>
          <a:p>
            <a:r>
              <a:rPr lang="nl-NL" sz="1800" dirty="0"/>
              <a:t>De school vraagt wat jij vindt van het advies. </a:t>
            </a:r>
          </a:p>
          <a:p>
            <a:r>
              <a:rPr lang="nl-NL" sz="1800" dirty="0"/>
              <a:t>Jij en je kind kunnen je mening geven.</a:t>
            </a:r>
          </a:p>
          <a:p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935621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nl-NL" sz="1800" dirty="0"/>
              <a:t>Waar praten de ouder en </a:t>
            </a:r>
            <a:br>
              <a:rPr lang="nl-NL" sz="1800" dirty="0"/>
            </a:br>
            <a:r>
              <a:rPr lang="nl-NL" sz="1800" dirty="0"/>
              <a:t>de leerkracht over?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vindt de ouder van het schooladvies?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is de afspraak aan het </a:t>
            </a:r>
            <a:br>
              <a:rPr lang="nl-NL" sz="1800" dirty="0"/>
            </a:br>
            <a:r>
              <a:rPr lang="nl-NL" sz="1800" dirty="0"/>
              <a:t>einde van het gesprek?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9648824" cy="17938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Video: Praten over het schooladvies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31</a:t>
            </a:fld>
            <a:endParaRPr lang="nl-NL" dirty="0"/>
          </a:p>
        </p:txBody>
      </p:sp>
      <p:pic>
        <p:nvPicPr>
          <p:cNvPr id="6" name="Afbeelding 5" descr="Afbeelding met kleding, Menselijk gezicht, persoon, muur&#10;&#10;Automatisch gegenereerde beschrijving">
            <a:extLst>
              <a:ext uri="{FF2B5EF4-FFF2-40B4-BE49-F238E27FC236}">
                <a16:creationId xmlns:a16="http://schemas.microsoft.com/office/drawing/2014/main" id="{83C31AAD-AE99-795C-6A26-BC16CDF96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"/>
          <a:stretch/>
        </p:blipFill>
        <p:spPr>
          <a:xfrm>
            <a:off x="5908675" y="2349500"/>
            <a:ext cx="5658737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71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87" y="2310831"/>
            <a:ext cx="4824414" cy="3176059"/>
          </a:xfrm>
          <a:prstGeom prst="rect">
            <a:avLst/>
          </a:prstGeom>
        </p:spPr>
        <p:txBody>
          <a:bodyPr tIns="46800" rIns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Welke verschillen zijn er tussen het schooladvies in Nederland en in jouw land? 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Wat zijn jouw eigen ervaringen met toetsen op de basisschool?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Samen praten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32</a:t>
            </a:fld>
            <a:endParaRPr lang="nl-NL" dirty="0"/>
          </a:p>
        </p:txBody>
      </p:sp>
      <p:pic>
        <p:nvPicPr>
          <p:cNvPr id="3" name="Afbeelding 2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CC44764A-5BF0-5905-11A8-955D643EF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086" y="1983922"/>
            <a:ext cx="5108800" cy="398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56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10773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Samen praten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33</a:t>
            </a:fld>
            <a:endParaRPr lang="nl-NL" dirty="0"/>
          </a:p>
        </p:txBody>
      </p:sp>
      <p:pic>
        <p:nvPicPr>
          <p:cNvPr id="3" name="Afbeelding 2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E736A279-5923-267C-7C73-AB941AF9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086" y="1983922"/>
            <a:ext cx="5108800" cy="3980806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87B2B04-DBCF-8FE1-9056-7909FCA9E7B0}"/>
              </a:ext>
            </a:extLst>
          </p:cNvPr>
          <p:cNvSpPr txBox="1">
            <a:spLocks/>
          </p:cNvSpPr>
          <p:nvPr/>
        </p:nvSpPr>
        <p:spPr>
          <a:xfrm>
            <a:off x="1271587" y="2310831"/>
            <a:ext cx="4824414" cy="3176059"/>
          </a:xfrm>
          <a:prstGeom prst="rect">
            <a:avLst/>
          </a:prstGeom>
        </p:spPr>
        <p:txBody>
          <a:bodyPr tIns="46800" rIns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lang="nl-NL" sz="1800" dirty="0"/>
              <a:t>Kinderen kiezen een nieuwe school als ze 12 jaar zijn. </a:t>
            </a:r>
            <a:br>
              <a:rPr lang="nl-NL" sz="1800" dirty="0"/>
            </a:br>
            <a:r>
              <a:rPr lang="nl-NL" sz="1800" dirty="0"/>
              <a:t>Wat vind je daarvan?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Ouders praten met de school over het schooladvies. </a:t>
            </a:r>
            <a:br>
              <a:rPr lang="nl-NL" sz="1800" dirty="0"/>
            </a:br>
            <a:r>
              <a:rPr lang="nl-NL" sz="1800" dirty="0"/>
              <a:t>Wat vind je daarvan? </a:t>
            </a:r>
          </a:p>
        </p:txBody>
      </p:sp>
    </p:spTree>
    <p:extLst>
      <p:ext uri="{BB962C8B-B14F-4D97-AF65-F5344CB8AC3E}">
        <p14:creationId xmlns:p14="http://schemas.microsoft.com/office/powerpoint/2010/main" val="616633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5437E-F521-3F0F-6ADA-677BC7ED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heb je vandaag </a:t>
            </a:r>
            <a:br>
              <a:rPr lang="nl-NL" dirty="0"/>
            </a:br>
            <a:r>
              <a:rPr lang="nl-NL" dirty="0"/>
              <a:t>geleerd?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BAE54FC-C650-E2F6-E786-CC3F0A2F0300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637087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vond je interessant?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heb je geleerd?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Heb je nog een vraag?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066C7DE-7823-36AE-9345-41E8CA9D3794}"/>
              </a:ext>
            </a:extLst>
          </p:cNvPr>
          <p:cNvSpPr txBox="1"/>
          <p:nvPr/>
        </p:nvSpPr>
        <p:spPr>
          <a:xfrm>
            <a:off x="495946" y="4889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8D8F5BC-DAAC-7601-F97B-9BD1DCC15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34</a:t>
            </a:fld>
            <a:endParaRPr lang="nl-NL" dirty="0"/>
          </a:p>
        </p:txBody>
      </p:sp>
      <p:pic>
        <p:nvPicPr>
          <p:cNvPr id="5" name="Afbeelding 4" descr="Afbeelding met clipart, Kinderkunst, tekenfilm, kunst&#10;&#10;Automatisch gegenereerde beschrijving">
            <a:extLst>
              <a:ext uri="{FF2B5EF4-FFF2-40B4-BE49-F238E27FC236}">
                <a16:creationId xmlns:a16="http://schemas.microsoft.com/office/drawing/2014/main" id="{3FEC8168-7D67-C2FA-8442-6E0C088B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89314"/>
            <a:ext cx="5107300" cy="39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75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Wat heb je geleerd?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6C53A3C-9A12-C0A3-04EB-03FB4FC7DBDA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5544079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lang="nl-NL" sz="1800" dirty="0"/>
              <a:t>Ik begrijp het voorlopig advies van mijn kind.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wat een doorstroomtoets is.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weet hoe het schooladvies van mijn </a:t>
            </a:r>
            <a:br>
              <a:rPr lang="nl-NL" sz="1800" dirty="0"/>
            </a:br>
            <a:r>
              <a:rPr lang="nl-NL" sz="1800" dirty="0"/>
              <a:t>kind gevormd wordt.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ken de woorden die bij het schooladvies </a:t>
            </a:r>
            <a:br>
              <a:rPr lang="nl-NL" sz="1800" dirty="0"/>
            </a:br>
            <a:r>
              <a:rPr lang="nl-NL" sz="1800" dirty="0"/>
              <a:t>en de doorstroomtoets horen. </a:t>
            </a:r>
          </a:p>
          <a:p>
            <a:pPr lvl="0">
              <a:lnSpc>
                <a:spcPct val="130000"/>
              </a:lnSpc>
            </a:pPr>
            <a:r>
              <a:rPr lang="nl-NL" sz="1800" dirty="0"/>
              <a:t>Ik kan vragen stellen over het schooladvies.</a:t>
            </a:r>
          </a:p>
          <a:p>
            <a:pPr lvl="0"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12DD012-3A4D-2EC8-BC24-D567C9E65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35</a:t>
            </a:fld>
            <a:endParaRPr lang="nl-NL" dirty="0"/>
          </a:p>
        </p:txBody>
      </p:sp>
      <p:pic>
        <p:nvPicPr>
          <p:cNvPr id="3" name="Afbeelding 2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49BD6937-25F7-A131-DD9A-EEDEBD3CE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802" y="1926696"/>
            <a:ext cx="4753826" cy="37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6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Thuis oefenen?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6C53A3C-9A12-C0A3-04EB-03FB4FC7DBDA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4575960" cy="3184525"/>
          </a:xfrm>
          <a:prstGeom prst="rect">
            <a:avLst/>
          </a:prstGeom>
        </p:spPr>
        <p:txBody>
          <a:bodyPr tIns="46800" rIns="72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Opdracht voor thuis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Online oefenen</a:t>
            </a:r>
          </a:p>
          <a:p>
            <a:pPr marL="742950" lvl="1" indent="-285750">
              <a:lnSpc>
                <a:spcPct val="120000"/>
              </a:lnSpc>
            </a:pPr>
            <a:r>
              <a:rPr lang="nl-NL" sz="1800" dirty="0"/>
              <a:t>Hoofdstuk 2</a:t>
            </a:r>
          </a:p>
          <a:p>
            <a:pPr marL="742950" lvl="1" indent="-285750">
              <a:lnSpc>
                <a:spcPct val="120000"/>
              </a:lnSpc>
            </a:pPr>
            <a:r>
              <a:rPr lang="nl-NL" sz="1800" dirty="0"/>
              <a:t>Hoofdstuk 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A440EB7-3807-D567-61A2-8C62DE7FC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36</a:t>
            </a:fld>
            <a:endParaRPr lang="nl-NL" dirty="0"/>
          </a:p>
        </p:txBody>
      </p:sp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A1FE1168-1DA6-DE07-D8CC-CF342D434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51" y="2234501"/>
            <a:ext cx="5043554" cy="3083624"/>
          </a:xfrm>
          <a:prstGeom prst="rect">
            <a:avLst/>
          </a:prstGeom>
        </p:spPr>
      </p:pic>
      <p:pic>
        <p:nvPicPr>
          <p:cNvPr id="4" name="Afbeelding 3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5C79A2F6-AF3D-9E4E-AC2F-CD80E54EC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37"/>
          <a:stretch/>
        </p:blipFill>
        <p:spPr>
          <a:xfrm>
            <a:off x="9313193" y="799306"/>
            <a:ext cx="1730312" cy="15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86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46717"/>
            <a:ext cx="9648824" cy="693208"/>
          </a:xfrm>
        </p:spPr>
        <p:txBody>
          <a:bodyPr/>
          <a:lstStyle/>
          <a:p>
            <a:r>
              <a:rPr lang="nl-NL" dirty="0"/>
              <a:t>De volgende keer</a:t>
            </a:r>
          </a:p>
        </p:txBody>
      </p:sp>
      <p:pic>
        <p:nvPicPr>
          <p:cNvPr id="6" name="Tijdelijke aanduiding voor afbeelding 7">
            <a:extLst>
              <a:ext uri="{FF2B5EF4-FFF2-40B4-BE49-F238E27FC236}">
                <a16:creationId xmlns:a16="http://schemas.microsoft.com/office/drawing/2014/main" id="{32BC294A-47E0-BF5B-6E51-D089D594E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124" b="2720"/>
          <a:stretch/>
        </p:blipFill>
        <p:spPr>
          <a:xfrm>
            <a:off x="6192647" y="1948392"/>
            <a:ext cx="4766010" cy="3654424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4025341-9F19-1A17-C89A-1FA699CD1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37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962525E2-4554-741B-7332-424C9F55967E}"/>
              </a:ext>
            </a:extLst>
          </p:cNvPr>
          <p:cNvSpPr txBox="1">
            <a:spLocks/>
          </p:cNvSpPr>
          <p:nvPr/>
        </p:nvSpPr>
        <p:spPr>
          <a:xfrm>
            <a:off x="1271589" y="2349500"/>
            <a:ext cx="4637086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[Datum en tijd volgende bijeenkomst]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[Onderwerp volgende bijeenkomst]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[Aankondiging gastspreker?] 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[Overig] 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[Eventueel contactgegevens </a:t>
            </a:r>
            <a:br>
              <a:rPr lang="nl-NL" sz="1800" dirty="0">
                <a:solidFill>
                  <a:srgbClr val="FE5F55"/>
                </a:solidFill>
              </a:rPr>
            </a:br>
            <a:r>
              <a:rPr lang="nl-NL" sz="1800" dirty="0">
                <a:solidFill>
                  <a:srgbClr val="FE5F55"/>
                </a:solidFill>
              </a:rPr>
              <a:t>of info over WhatsApp-groep]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4091197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E633CE80-03B6-DB36-226A-729962CC42A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280740270"/>
              </p:ext>
            </p:extLst>
          </p:nvPr>
        </p:nvGraphicFramePr>
        <p:xfrm>
          <a:off x="1271587" y="2109257"/>
          <a:ext cx="9648824" cy="362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2213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337661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Onderwerp</a:t>
                      </a:r>
                    </a:p>
                  </a:txBody>
                  <a:tcPr marL="360000" marR="90000" anchor="ctr">
                    <a:solidFill>
                      <a:srgbClr val="63ADF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 marL="360000" marR="90000" anchor="ctr"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96349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1. Het Nederlands schoolsysteem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71392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2. Doorstroomtoets en schooladvies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04288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3. Een school kiezen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66872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4. Hoe werkt een middelbare school?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73567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5. Op gast of op bezoek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497229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1ED43E64-86E9-63D7-1FC2-0843C33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volgende keer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276A727-932A-8F98-6E1A-E3E6FEEFB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64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FF0000"/>
                </a:solidFill>
              </a:rPr>
              <a:t>[Optioneel: Quizvragen BK1toevoegen]</a:t>
            </a:r>
            <a:endParaRPr lang="nl-NL" sz="3000" b="1" dirty="0">
              <a:solidFill>
                <a:srgbClr val="3B11A3"/>
              </a:solidFill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0C514FC-E8D0-DD90-055F-23F9F34CA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115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FF0000"/>
                </a:solidFill>
              </a:rPr>
              <a:t>[Optioneel: Casussen]</a:t>
            </a:r>
            <a:endParaRPr lang="nl-NL" sz="3000" b="1" dirty="0">
              <a:solidFill>
                <a:srgbClr val="3B11A3"/>
              </a:solidFill>
            </a:endParaRP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0C514FC-E8D0-DD90-055F-23F9F34CA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3011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E5F993C-EF10-4759-DA6B-6AA0DA082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972D7165-9E4B-6BF8-A524-13BB1531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4645025" cy="3028400"/>
          </a:xfrm>
        </p:spPr>
        <p:txBody>
          <a:bodyPr/>
          <a:lstStyle/>
          <a:p>
            <a:r>
              <a:rPr lang="nl-NL" dirty="0"/>
              <a:t>Wat weet je over het schooladvies?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F7855BC-6D46-2D2F-0B0F-4D4D0AC4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05727" y="1246716"/>
            <a:ext cx="6475284" cy="43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3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Het voorlopig schooladvies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7</a:t>
            </a:fld>
            <a:endParaRPr lang="nl-NL" dirty="0"/>
          </a:p>
        </p:txBody>
      </p:sp>
      <p:graphicFrame>
        <p:nvGraphicFramePr>
          <p:cNvPr id="8" name="Tijdelijke aanduiding voor inhoud 3">
            <a:extLst>
              <a:ext uri="{FF2B5EF4-FFF2-40B4-BE49-F238E27FC236}">
                <a16:creationId xmlns:a16="http://schemas.microsoft.com/office/drawing/2014/main" id="{7001C35F-26F7-B4CD-CB51-60DC17B9C3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8912283"/>
              </p:ext>
            </p:extLst>
          </p:nvPr>
        </p:nvGraphicFramePr>
        <p:xfrm>
          <a:off x="7004589" y="1289050"/>
          <a:ext cx="4622800" cy="433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126D47-D388-CEAD-A13E-E22B649813A7}"/>
              </a:ext>
            </a:extLst>
          </p:cNvPr>
          <p:cNvSpPr txBox="1">
            <a:spLocks/>
          </p:cNvSpPr>
          <p:nvPr/>
        </p:nvSpPr>
        <p:spPr>
          <a:xfrm>
            <a:off x="1271588" y="2392891"/>
            <a:ext cx="6875951" cy="31760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Groep 7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Kan nog veranderen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Na de doorstroomtoets kan het schooladvies </a:t>
            </a:r>
            <a:br>
              <a:rPr lang="nl-NL" sz="1800" dirty="0"/>
            </a:br>
            <a:r>
              <a:rPr lang="nl-NL" sz="1800" dirty="0"/>
              <a:t>hoger worden, maar niet lager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Elke school maakt eigen keuzes</a:t>
            </a:r>
          </a:p>
        </p:txBody>
      </p:sp>
    </p:spTree>
    <p:extLst>
      <p:ext uri="{BB962C8B-B14F-4D97-AF65-F5344CB8AC3E}">
        <p14:creationId xmlns:p14="http://schemas.microsoft.com/office/powerpoint/2010/main" val="104342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836618-D6FC-08C9-1A36-098F40BAF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DA6472A5-1004-54BC-17AA-862962426A1F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Waarom een voorlopig schooladvies?</a:t>
            </a:r>
          </a:p>
        </p:txBody>
      </p:sp>
      <p:graphicFrame>
        <p:nvGraphicFramePr>
          <p:cNvPr id="5" name="Tijdelijke aanduiding voor inhoud 3">
            <a:extLst>
              <a:ext uri="{FF2B5EF4-FFF2-40B4-BE49-F238E27FC236}">
                <a16:creationId xmlns:a16="http://schemas.microsoft.com/office/drawing/2014/main" id="{C7107F40-858B-032D-9167-DBDC7006A0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354028"/>
              </p:ext>
            </p:extLst>
          </p:nvPr>
        </p:nvGraphicFramePr>
        <p:xfrm>
          <a:off x="7004589" y="1289050"/>
          <a:ext cx="4622800" cy="433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BD95DB18-3632-C777-A421-B2067BEEFA9F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6875951" cy="31760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Het advies in groep 8 is dan geen verrassing.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De school kan het kind nog extra helpen.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Ouders kunnen al nadenken over de </a:t>
            </a:r>
            <a:br>
              <a:rPr lang="nl-NL" sz="1800" dirty="0"/>
            </a:br>
            <a:r>
              <a:rPr lang="nl-NL" sz="1800" dirty="0"/>
              <a:t>volgende school.</a:t>
            </a:r>
          </a:p>
        </p:txBody>
      </p:sp>
    </p:spTree>
    <p:extLst>
      <p:ext uri="{BB962C8B-B14F-4D97-AF65-F5344CB8AC3E}">
        <p14:creationId xmlns:p14="http://schemas.microsoft.com/office/powerpoint/2010/main" val="390812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7"/>
            <a:ext cx="9648824" cy="84149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Hoe wordt het </a:t>
            </a:r>
            <a:br>
              <a:rPr lang="nl-NL" sz="3000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3B11A3"/>
                </a:solidFill>
              </a:rPr>
              <a:t>schooladvies bepaald?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CAC1FB64-0ED1-9A56-67A7-00F404E4181C}"/>
              </a:ext>
            </a:extLst>
          </p:cNvPr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D1D02E-D150-8E6F-73ED-1D0E87735EC2}"/>
              </a:ext>
            </a:extLst>
          </p:cNvPr>
          <p:cNvSpPr txBox="1">
            <a:spLocks/>
          </p:cNvSpPr>
          <p:nvPr/>
        </p:nvSpPr>
        <p:spPr>
          <a:xfrm>
            <a:off x="4156103" y="3495500"/>
            <a:ext cx="3267163" cy="1118169"/>
          </a:xfrm>
          <a:prstGeom prst="rect">
            <a:avLst/>
          </a:prstGeom>
        </p:spPr>
        <p:txBody>
          <a:bodyPr tIns="46800" rIns="720000"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br>
              <a:rPr lang="nl-NL" sz="1800" dirty="0"/>
            </a:br>
            <a:endParaRPr lang="nl-NL" sz="1800" dirty="0"/>
          </a:p>
          <a:p>
            <a:pPr marL="0" indent="0">
              <a:lnSpc>
                <a:spcPct val="120000"/>
              </a:lnSpc>
              <a:buNone/>
            </a:pPr>
            <a:endParaRPr lang="nl-NL" sz="1800" dirty="0"/>
          </a:p>
        </p:txBody>
      </p:sp>
      <p:pic>
        <p:nvPicPr>
          <p:cNvPr id="7" name="Afbeelding 6" descr="Afbeelding met persoon, overdekt, kleding, meubels&#10;&#10;Automatisch gegenereerde beschrijving">
            <a:extLst>
              <a:ext uri="{FF2B5EF4-FFF2-40B4-BE49-F238E27FC236}">
                <a16:creationId xmlns:a16="http://schemas.microsoft.com/office/drawing/2014/main" id="{D7B516E8-495E-D764-B180-272B8FD16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3" t="-372" r="5938" b="372"/>
          <a:stretch/>
        </p:blipFill>
        <p:spPr>
          <a:xfrm>
            <a:off x="6275388" y="3441700"/>
            <a:ext cx="4637085" cy="3416300"/>
          </a:xfrm>
          <a:prstGeom prst="rect">
            <a:avLst/>
          </a:prstGeom>
        </p:spPr>
      </p:pic>
      <p:pic>
        <p:nvPicPr>
          <p:cNvPr id="10" name="Afbeelding 9" descr="Afbeelding met persoon, kleding, Technicus, engineering&#10;&#10;Automatisch gegenereerde beschrijving">
            <a:extLst>
              <a:ext uri="{FF2B5EF4-FFF2-40B4-BE49-F238E27FC236}">
                <a16:creationId xmlns:a16="http://schemas.microsoft.com/office/drawing/2014/main" id="{A513D155-D10C-6860-2E52-87210DDC8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81"/>
          <a:stretch/>
        </p:blipFill>
        <p:spPr>
          <a:xfrm>
            <a:off x="6283327" y="12700"/>
            <a:ext cx="4645024" cy="3416300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8E53A33-ED2E-A1F4-9AE0-05A493A99529}"/>
              </a:ext>
            </a:extLst>
          </p:cNvPr>
          <p:cNvSpPr txBox="1">
            <a:spLocks/>
          </p:cNvSpPr>
          <p:nvPr/>
        </p:nvSpPr>
        <p:spPr>
          <a:xfrm>
            <a:off x="1271586" y="2369022"/>
            <a:ext cx="4824414" cy="3258120"/>
          </a:xfrm>
          <a:prstGeom prst="rect">
            <a:avLst/>
          </a:prstGeom>
        </p:spPr>
        <p:txBody>
          <a:bodyPr tIns="46800" rIns="720000" numCol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b="1" dirty="0"/>
              <a:t>Cijfers </a:t>
            </a:r>
            <a:r>
              <a:rPr lang="nl-NL" sz="1800" dirty="0"/>
              <a:t>van alle jaren</a:t>
            </a:r>
          </a:p>
          <a:p>
            <a:pPr>
              <a:lnSpc>
                <a:spcPct val="130000"/>
              </a:lnSpc>
            </a:pPr>
            <a:r>
              <a:rPr lang="nl-NL" sz="1800" b="1" dirty="0"/>
              <a:t>Hoe leert jouw kind graag?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Door te doen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Door te lezen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Alleen werken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Samen werken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Huiswerk maken </a:t>
            </a:r>
          </a:p>
          <a:p>
            <a:pPr lvl="1">
              <a:lnSpc>
                <a:spcPct val="130000"/>
              </a:lnSpc>
            </a:pPr>
            <a:r>
              <a:rPr lang="nl-NL" sz="1800" dirty="0"/>
              <a:t>…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1248329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{243E4161-2854-C544-9285-1437B93F9BD5}tf16401378</Template>
  <TotalTime>5386</TotalTime>
  <Words>1442</Words>
  <Application>Microsoft Macintosh PowerPoint</Application>
  <PresentationFormat>Breedbeeld</PresentationFormat>
  <Paragraphs>322</Paragraphs>
  <Slides>38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42" baseType="lpstr">
      <vt:lpstr>Arial</vt:lpstr>
      <vt:lpstr>Calibri</vt:lpstr>
      <vt:lpstr>Century Gothic</vt:lpstr>
      <vt:lpstr>Kantoorthema</vt:lpstr>
      <vt:lpstr>PowerPoint-presentatie</vt:lpstr>
      <vt:lpstr>Wat leer je vandaag?</vt:lpstr>
      <vt:lpstr>PowerPoint-presentatie</vt:lpstr>
      <vt:lpstr>PowerPoint-presentatie</vt:lpstr>
      <vt:lpstr>PowerPoint-presentatie</vt:lpstr>
      <vt:lpstr>Wat weet je over het schooladvies?</vt:lpstr>
      <vt:lpstr>PowerPoint-presentatie</vt:lpstr>
      <vt:lpstr>PowerPoint-presentatie</vt:lpstr>
      <vt:lpstr>PowerPoint-presentatie</vt:lpstr>
      <vt:lpstr>De verschillen tussen schooltypen</vt:lpstr>
      <vt:lpstr>PowerPoint-presentatie</vt:lpstr>
      <vt:lpstr>PowerPoint-presentatie</vt:lpstr>
      <vt:lpstr>Samira naar het vwo</vt:lpstr>
      <vt:lpstr>Ramon naar het praktijkonderwijs</vt:lpstr>
      <vt:lpstr>Het voorlopig schooladvies op jouw school</vt:lpstr>
      <vt:lpstr>Samen praten</vt:lpstr>
      <vt:lpstr>Het definitieve schooladvies</vt:lpstr>
      <vt:lpstr>Het definitieve  schooladvies </vt:lpstr>
      <vt:lpstr>Het definitieve schooladvies </vt:lpstr>
      <vt:lpstr>PowerPoint-presentatie</vt:lpstr>
      <vt:lpstr>De doorstroomtoets</vt:lpstr>
      <vt:lpstr>PowerPoint-presentatie</vt:lpstr>
      <vt:lpstr>Verschillende doorstroomtoetsen</vt:lpstr>
      <vt:lpstr>Welk niveau heeft Abrihet?</vt:lpstr>
      <vt:lpstr>Welk niveau heeft Benny?</vt:lpstr>
      <vt:lpstr>Welk niveau heeft Samira?</vt:lpstr>
      <vt:lpstr>Welk niveau heeft Ibrahim?</vt:lpstr>
      <vt:lpstr>Wanneer komt het definitieve schooladvies?</vt:lpstr>
      <vt:lpstr>Samen praten</vt:lpstr>
      <vt:lpstr>Ouders en het schooladvies</vt:lpstr>
      <vt:lpstr>Video: Praten over het schooladvies</vt:lpstr>
      <vt:lpstr>PowerPoint-presentatie</vt:lpstr>
      <vt:lpstr>PowerPoint-presentatie</vt:lpstr>
      <vt:lpstr>Wat heb je vandaag  geleerd?</vt:lpstr>
      <vt:lpstr>PowerPoint-presentatie</vt:lpstr>
      <vt:lpstr>PowerPoint-presentatie</vt:lpstr>
      <vt:lpstr>De volgende keer</vt:lpstr>
      <vt:lpstr>De volgende keer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Piet van Brummelen</dc:creator>
  <cp:lastModifiedBy>Piet van Brummelen</cp:lastModifiedBy>
  <cp:revision>40</cp:revision>
  <dcterms:created xsi:type="dcterms:W3CDTF">2023-12-05T13:57:50Z</dcterms:created>
  <dcterms:modified xsi:type="dcterms:W3CDTF">2024-03-12T19:29:12Z</dcterms:modified>
</cp:coreProperties>
</file>