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6" r:id="rId2"/>
    <p:sldId id="266" r:id="rId3"/>
    <p:sldId id="373" r:id="rId4"/>
    <p:sldId id="383" r:id="rId5"/>
    <p:sldId id="295" r:id="rId6"/>
    <p:sldId id="398" r:id="rId7"/>
    <p:sldId id="391" r:id="rId8"/>
    <p:sldId id="270" r:id="rId9"/>
    <p:sldId id="392" r:id="rId10"/>
    <p:sldId id="286" r:id="rId11"/>
    <p:sldId id="399" r:id="rId12"/>
    <p:sldId id="400" r:id="rId13"/>
    <p:sldId id="402" r:id="rId14"/>
    <p:sldId id="401" r:id="rId15"/>
    <p:sldId id="403" r:id="rId16"/>
    <p:sldId id="337" r:id="rId17"/>
    <p:sldId id="394" r:id="rId18"/>
    <p:sldId id="393" r:id="rId19"/>
    <p:sldId id="388" r:id="rId20"/>
    <p:sldId id="395" r:id="rId21"/>
    <p:sldId id="387" r:id="rId22"/>
    <p:sldId id="396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35638-8B1B-DD19-395A-20EFD169E414}" name="Piet van Brummelen" initials="Pv" userId="52f256ff98a5e41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1A3"/>
    <a:srgbClr val="FE5F55"/>
    <a:srgbClr val="F5DDDD"/>
    <a:srgbClr val="15AF97"/>
    <a:srgbClr val="63A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/>
    <p:restoredTop sz="96311"/>
  </p:normalViewPr>
  <p:slideViewPr>
    <p:cSldViewPr snapToGrid="0" showGuides="1">
      <p:cViewPr varScale="1">
        <p:scale>
          <a:sx n="65" d="100"/>
          <a:sy n="65" d="100"/>
        </p:scale>
        <p:origin x="856" y="4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3" d="100"/>
          <a:sy n="143" d="100"/>
        </p:scale>
        <p:origin x="6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E5-8240-9B87-826D8A12CCB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E5-8240-9B87-826D8A12CCB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E5-8240-9B87-826D8A12CCB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E5-8240-9B87-826D8A12CCBB}"/>
              </c:ext>
            </c:extLst>
          </c:dPt>
          <c:dLbls>
            <c:dLbl>
              <c:idx val="0"/>
              <c:layout>
                <c:manualLayout>
                  <c:x val="-0.21315272462679033"/>
                  <c:y val="0.14081677956606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E5-8240-9B87-826D8A12CCBB}"/>
                </c:ext>
              </c:extLst>
            </c:dLbl>
            <c:dLbl>
              <c:idx val="1"/>
              <c:layout>
                <c:manualLayout>
                  <c:x val="-0.14780378832369481"/>
                  <c:y val="-0.147622797528859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E5-8240-9B87-826D8A12CCBB}"/>
                </c:ext>
              </c:extLst>
            </c:dLbl>
            <c:dLbl>
              <c:idx val="2"/>
              <c:layout>
                <c:manualLayout>
                  <c:x val="0.14633576336458426"/>
                  <c:y val="-4.6389380200735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E5-8240-9B87-826D8A12CCBB}"/>
                </c:ext>
              </c:extLst>
            </c:dLbl>
            <c:dLbl>
              <c:idx val="3"/>
              <c:layout>
                <c:manualLayout>
                  <c:x val="0.21318596672902076"/>
                  <c:y val="0.132023639741289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E5-8240-9B87-826D8A12CC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E5-8240-9B87-826D8A12CCB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BF-3F48-BE11-03D401B352A1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BF-3F48-BE11-03D401B352A1}"/>
              </c:ext>
            </c:extLst>
          </c:dPt>
          <c:dLbls>
            <c:dLbl>
              <c:idx val="0"/>
              <c:layout>
                <c:manualLayout>
                  <c:x val="-0.25579663354880267"/>
                  <c:y val="-1.967985019679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F-3F48-BE11-03D401B352A1}"/>
                </c:ext>
              </c:extLst>
            </c:dLbl>
            <c:dLbl>
              <c:idx val="1"/>
              <c:layout>
                <c:manualLayout>
                  <c:x val="0.20465718494461829"/>
                  <c:y val="6.8226191734893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F-3F48-BE11-03D401B352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BF-3F48-BE11-03D401B352A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5-4648-9FFA-790BFF6BC71A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25-4648-9FFA-790BFF6BC71A}"/>
              </c:ext>
            </c:extLst>
          </c:dPt>
          <c:dLbls>
            <c:dLbl>
              <c:idx val="0"/>
              <c:layout>
                <c:manualLayout>
                  <c:x val="-0.18330198838138168"/>
                  <c:y val="4.1079624095007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25-4648-9FFA-790BFF6BC71A}"/>
                </c:ext>
              </c:extLst>
            </c:dLbl>
            <c:dLbl>
              <c:idx val="1"/>
              <c:layout>
                <c:manualLayout>
                  <c:x val="0.14922010334600225"/>
                  <c:y val="7.46671744308817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25-4648-9FFA-790BFF6BC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25-4648-9FFA-790BFF6BC71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5-F740-9DF2-3755E9143EC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5-F740-9DF2-3755E9143EC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C5-F740-9DF2-3755E9143EC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4C5-F740-9DF2-3755E9143ECB}"/>
              </c:ext>
            </c:extLst>
          </c:dPt>
          <c:dLbls>
            <c:dLbl>
              <c:idx val="0"/>
              <c:layout>
                <c:manualLayout>
                  <c:x val="-0.1363936475845926"/>
                  <c:y val="0.165120613630213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C5-F740-9DF2-3755E9143ECB}"/>
                </c:ext>
              </c:extLst>
            </c:dLbl>
            <c:dLbl>
              <c:idx val="1"/>
              <c:layout>
                <c:manualLayout>
                  <c:x val="-0.19044770163864652"/>
                  <c:y val="-0.14762280567843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C5-F740-9DF2-3755E9143ECB}"/>
                </c:ext>
              </c:extLst>
            </c:dLbl>
            <c:dLbl>
              <c:idx val="2"/>
              <c:layout>
                <c:manualLayout>
                  <c:x val="0.2316234837199404"/>
                  <c:y val="6.2977779712793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5-F740-9DF2-3755E9143EC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C5-F740-9DF2-3755E9143E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 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C5-F740-9DF2-3755E9143E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0.30226</cdr:y>
    </cdr:to>
    <cdr:sp macro="" textlink="">
      <cdr:nvSpPr>
        <cdr:cNvPr id="2" name="Titel 1">
          <a:extLst xmlns:a="http://schemas.openxmlformats.org/drawingml/2006/main">
            <a:ext uri="{FF2B5EF4-FFF2-40B4-BE49-F238E27FC236}">
              <a16:creationId xmlns:a16="http://schemas.microsoft.com/office/drawing/2014/main" id="{DD8262A6-0674-9205-FE01-F8800C039AD6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-7569200" y="-1559794"/>
          <a:ext cx="4274868" cy="1211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0" tIns="0" rIns="0" bIns="0" rtlCol="0" anchor="t" anchorCtr="0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3000" b="1" kern="1200">
              <a:solidFill>
                <a:srgbClr val="3B11A3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nl-NL" b="1" dirty="0"/>
            <a:t>De mentor en de docenten </a:t>
          </a:r>
          <a:endParaRPr lang="nl-NL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31C8D1-AFC9-903F-6A47-C83D6891E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0B1E60-7446-7808-2205-45465F5168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4573-D879-1348-BD0A-1887D6FF91FE}" type="datetimeFigureOut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395910-1D3E-34F5-3FEB-127F08BFF5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6024F2-B481-70F9-CC81-D99D23DEA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66ED-D1FC-4F45-AD99-94E374D5B1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5138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00D1-8BA5-E64B-90E1-8DD073292E4C}" type="datetimeFigureOut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7657-E634-9E44-81CE-D2C2907A23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75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80752B67-5B65-D7BF-E27F-BD9213D7C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4EB98D07-E431-7843-B109-8514C5242450}"/>
              </a:ext>
            </a:extLst>
          </p:cNvPr>
          <p:cNvSpPr txBox="1">
            <a:spLocks/>
          </p:cNvSpPr>
          <p:nvPr userDrawn="1"/>
        </p:nvSpPr>
        <p:spPr>
          <a:xfrm>
            <a:off x="1271587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CAAFE0B-DA71-5D7D-6618-62BE1B9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1587" y="2349500"/>
            <a:ext cx="9648825" cy="3219450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D8856D0-79C4-62DB-E5E2-758AC54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4416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378439A-656C-646B-7FC0-CC5099CD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7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18914925-2FBD-15CC-2CBF-8A51E448C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3244850"/>
            <a:ext cx="4637085" cy="3600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4C5ABC-ACA8-2D35-3BAA-78C77ED58E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3327" y="127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81621AC-D665-E1BA-E30C-46071D1AE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9DDE1470-F56E-7874-BB2D-DCE916A1D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75012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1"/>
            <a:ext cx="4249737" cy="321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7D63DE5-DF09-30DA-265C-643DF399970B}"/>
              </a:ext>
            </a:extLst>
          </p:cNvPr>
          <p:cNvSpPr txBox="1">
            <a:spLocks/>
          </p:cNvSpPr>
          <p:nvPr userDrawn="1"/>
        </p:nvSpPr>
        <p:spPr>
          <a:xfrm>
            <a:off x="1271588" y="1233488"/>
            <a:ext cx="7711546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9C33E22-5675-378A-E4BF-F8857E5EC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4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C676B461-AE0A-5834-4E5B-937CF0D17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2"/>
            <a:ext cx="4249737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5C6B915-86A5-F5CE-7E5F-9932E425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F9A3F922-F3FD-A35D-68A6-B868E7E0B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939925"/>
            <a:ext cx="6297611" cy="3629025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64A5F27-6452-66DE-43CD-F435F44711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263" y="1939925"/>
            <a:ext cx="2978149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C0FCD90-6E66-D192-B6AE-D40FA202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15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5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EB28A4AC-B500-A7B2-5530-BC3763834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2349500"/>
            <a:ext cx="2970212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7401" y="2349500"/>
            <a:ext cx="6323012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8ADD9B29-45A2-11F5-0478-94CBCC35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2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CA74-F770-AB62-C9EA-32BB521F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5A918-EDA6-0CAD-672A-0DD25747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8013C-63B4-3408-5516-CEFFFC07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2DFC-8CE3-E847-BDA0-BEE1FB15D0B0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B344-798E-0479-303F-5BBE9BB9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471703-D675-B993-6BA8-6CEE3844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2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6A3B3-198B-46D9-944D-B022CD1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AFC78-F2AB-8787-4C83-DE2D3521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5F195-4704-4627-2040-E5DDF5AA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0E56-5E66-CA42-8EC4-16C712F71449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0E67-09F2-DE55-50AB-7140C1A3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D99D7-F0A1-0E50-E66D-45761EA1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72DE8-833E-D888-8EC5-76E5C6D3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BFB95-5315-78B5-CE87-404C8F35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AEABB-AC2A-EE86-5546-F77DE9F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8E0479-2571-4B10-A036-CE0E6C7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4F41-787B-1244-A299-393AAE1CF3A3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8B717-7186-C8F1-3B8C-65B4FD45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E74659-6874-0722-11E4-72962D9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5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7120-6B9F-63EB-304F-1E9618B6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C6F75-22BB-A16D-DC52-9EE13504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1477C8-A7FE-DEC8-EB30-29EEA9C0B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02192-5022-6BAA-DE03-8BF42903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9E07C2-87E8-680A-164F-E5C8D78C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7FC77-CF61-BD3D-207A-9646DBF4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803-F213-A34D-A73D-7BBE267E82A5}" type="datetime1">
              <a:rPr lang="nl-NL" smtClean="0"/>
              <a:t>15-3-2024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FFE29D-8565-E196-686D-353132A1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C7D9FB-CD53-E635-1375-6F4F6DA4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9D80B-C2EF-DC48-A3D7-3BBCCDC4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815D4B-5A11-3078-3D5E-F3E352F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F5E9-CA2C-0A4B-A7CA-DB7F12EE3A4B}" type="datetime1">
              <a:rPr lang="nl-NL" smtClean="0"/>
              <a:t>15-3-2024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EBF56B-F41E-7529-AC9C-9874BC8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1EA9A8-D9D1-D588-5EA8-8D5EDC09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4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08CE8CF9-43DE-373D-31FF-D39067C8F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39CDECB-89B1-6D97-0CDF-889EF0B190B9}"/>
              </a:ext>
            </a:extLst>
          </p:cNvPr>
          <p:cNvSpPr txBox="1">
            <a:spLocks/>
          </p:cNvSpPr>
          <p:nvPr userDrawn="1"/>
        </p:nvSpPr>
        <p:spPr>
          <a:xfrm>
            <a:off x="1271588" y="2349500"/>
            <a:ext cx="4637087" cy="36290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F3F98CF-53DF-F649-39D7-D43FA5F36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1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F344F0-55A8-CE59-4505-D3DB65E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29D0-1FCF-A148-83A8-2183B22B8975}" type="datetime1">
              <a:rPr lang="nl-NL" smtClean="0"/>
              <a:t>15-3-2024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2634B3-7C38-6D83-3C40-5AEC52C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E27C6-2B6A-7C1C-8E1F-754B2D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05F85-FAF1-AF47-B3AC-2D3D728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5DCB4-7BD9-196C-91C3-22995814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3B56FD-ECF1-5DE4-5D90-A621B816F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87D5F-1203-2BDC-5AAF-5A3B5969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325C-B0FB-1245-BBF9-100003B07533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7E6FD6-4F2C-A9E5-8532-D4FB3D6D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ADDFF9-A49D-53DB-1D20-65E2EF93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272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091A-26D4-1CC6-3AD2-C039502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72349A-4754-5984-607A-2E86993C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19B06-BBAC-9577-77BD-3395D5EB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A74974-0FA6-80F5-330C-2661E6BA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B5CE-7A9F-E84F-8186-F4E4E8725226}" type="datetime1">
              <a:rPr lang="nl-NL" smtClean="0"/>
              <a:t>15-3-2024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8F95-A894-D79D-CD1E-5B279EC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2C74A-F362-67DA-BE11-E4AF80E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3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D082-3769-1D7A-23A9-EE61715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F1F7BB-B652-21A6-E3DB-1D061BD99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49071-4879-3746-6428-ADFC8C6B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36F7-EBF5-2A4E-B0C6-21B25D58D5AE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F358A-9775-A072-39E5-F5EFBFD7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6D9FA0-D0E5-E08D-242B-32F04F2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06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E85430-C19C-B6DF-02EC-FD0FC5E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000E4-5235-5658-5F31-D3C8BBB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25946-C857-D08E-210C-A494E9D4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755-465E-3C4E-8A75-CE3E41B22D52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9B967-1E88-2327-D39C-66EDC8A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7322E-2287-1C82-0717-5810162E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EDE107BD-F305-652F-64B4-C06C9C4F6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B9D3C63-7715-ED4E-6908-0BEC359D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7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CC8EDFE3-7539-AAF4-6677-B83439C559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7B73C2CA-EBF6-734D-D17D-B831AEE2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28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685800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D5082A35-875C-8381-6582-AE654237E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898526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E3B0EA08-50C3-97DE-DED6-59A2E54D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9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1BA07A6E-F89D-5BCD-3F9E-604ABD7C8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168525"/>
            <a:ext cx="4637085" cy="3400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CA4F45A-CECB-2328-AD27-058525107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2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3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DB5E4497-DD0D-03D9-D0C8-A1A54551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C7957-EB00-3679-669D-F4F26EAD73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7192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B8F9F66-97DB-13A0-A8EE-4139E842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55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EB23636A-BD58-71E5-4D50-2D67506CF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1589" y="2349501"/>
            <a:ext cx="9648824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32A7F09-1625-7A31-3EAE-0A63727A6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2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0CD2188B-66E0-7D81-171E-F1B1F2A0B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DAE1A2FE-B414-0DE3-5A6C-26D44A26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24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0B7176-052A-D7B2-513E-044876F8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E1EAC-A0DB-B634-9D2B-404D53AF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F33C0-2493-49DF-59F5-2DE215059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F73E-AA5D-7140-881A-C455CC94F610}" type="datetime1">
              <a:rPr lang="nl-NL" smtClean="0"/>
              <a:t>15-3-2024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6D5D4-0B41-AC67-2008-CF6F5D26F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8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63" r:id="rId7"/>
    <p:sldLayoutId id="2147483666" r:id="rId8"/>
    <p:sldLayoutId id="2147483662" r:id="rId9"/>
    <p:sldLayoutId id="2147483673" r:id="rId10"/>
    <p:sldLayoutId id="2147483668" r:id="rId11"/>
    <p:sldLayoutId id="2147483660" r:id="rId12"/>
    <p:sldLayoutId id="2147483669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oefenen.nl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6C882D9-AE5F-7194-34CF-865CDFF1DC54}"/>
              </a:ext>
            </a:extLst>
          </p:cNvPr>
          <p:cNvSpPr/>
          <p:nvPr/>
        </p:nvSpPr>
        <p:spPr>
          <a:xfrm>
            <a:off x="0" y="1"/>
            <a:ext cx="12192000" cy="6012703"/>
          </a:xfrm>
          <a:prstGeom prst="rect">
            <a:avLst/>
          </a:prstGeom>
          <a:solidFill>
            <a:srgbClr val="F5DDD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ADF2"/>
              </a:solidFill>
            </a:endParaRPr>
          </a:p>
        </p:txBody>
      </p:sp>
      <p:pic>
        <p:nvPicPr>
          <p:cNvPr id="3" name="Afbeelding 2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BA0676D9-22B0-84B9-6876-BB757AB85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4" name="Afbeelding 3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02D731A7-E2F6-36A1-2EA2-C4D0D5F0A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548DB23-AEC4-FBE2-B88C-66D2499BFDE8}"/>
              </a:ext>
            </a:extLst>
          </p:cNvPr>
          <p:cNvSpPr txBox="1">
            <a:spLocks/>
          </p:cNvSpPr>
          <p:nvPr/>
        </p:nvSpPr>
        <p:spPr>
          <a:xfrm>
            <a:off x="1201270" y="84529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b="1" dirty="0">
                <a:solidFill>
                  <a:srgbClr val="3B11A3"/>
                </a:solidFill>
              </a:rPr>
              <a:t>Een gast of op bezoek</a:t>
            </a:r>
            <a:br>
              <a:rPr lang="nl-NL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FE5F55"/>
                </a:solidFill>
              </a:rPr>
              <a:t>De Volgende Stap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D3C8226-B1ED-040A-F72E-86A22D75E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714" y="1728558"/>
            <a:ext cx="6976571" cy="41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AC16031D-08FA-9502-25FA-2108FF7C3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85"/>
          <a:stretch/>
        </p:blipFill>
        <p:spPr>
          <a:xfrm>
            <a:off x="1256347" y="860424"/>
            <a:ext cx="10251195" cy="47818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F5F778-9D93-A1E0-70C1-C68ACD04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29784"/>
            <a:ext cx="7711546" cy="69320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Schoolsysteem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2B62514-BB66-1648-2832-547354D04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313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jl links 3">
            <a:extLst>
              <a:ext uri="{FF2B5EF4-FFF2-40B4-BE49-F238E27FC236}">
                <a16:creationId xmlns:a16="http://schemas.microsoft.com/office/drawing/2014/main" id="{2C8D1F4F-D08B-4F4C-63C5-996808C843FC}"/>
              </a:ext>
            </a:extLst>
          </p:cNvPr>
          <p:cNvSpPr/>
          <p:nvPr/>
        </p:nvSpPr>
        <p:spPr>
          <a:xfrm>
            <a:off x="8902670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15AF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Inschrijven</a:t>
            </a:r>
            <a:br>
              <a:rPr lang="nl-NL" sz="1600" dirty="0"/>
            </a:br>
            <a:r>
              <a:rPr lang="nl-NL" sz="1600" dirty="0"/>
              <a:t>middelbare</a:t>
            </a:r>
            <a:br>
              <a:rPr lang="nl-NL" sz="1600" dirty="0"/>
            </a:br>
            <a:r>
              <a:rPr lang="nl-NL" sz="1600" dirty="0"/>
              <a:t>school</a:t>
            </a:r>
          </a:p>
        </p:txBody>
      </p:sp>
      <p:sp>
        <p:nvSpPr>
          <p:cNvPr id="5" name="Pijl links 4">
            <a:extLst>
              <a:ext uri="{FF2B5EF4-FFF2-40B4-BE49-F238E27FC236}">
                <a16:creationId xmlns:a16="http://schemas.microsoft.com/office/drawing/2014/main" id="{7C3E4F7B-5057-EFD5-5CFF-46BCB7E12549}"/>
              </a:ext>
            </a:extLst>
          </p:cNvPr>
          <p:cNvSpPr/>
          <p:nvPr/>
        </p:nvSpPr>
        <p:spPr>
          <a:xfrm>
            <a:off x="7007369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F5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Definitief</a:t>
            </a:r>
            <a:br>
              <a:rPr lang="nl-NL" sz="1600" dirty="0">
                <a:solidFill>
                  <a:schemeClr val="tx1"/>
                </a:solidFill>
              </a:rPr>
            </a:br>
            <a:r>
              <a:rPr lang="nl-NL" sz="1600" dirty="0">
                <a:solidFill>
                  <a:schemeClr val="tx1"/>
                </a:solidFill>
              </a:rPr>
              <a:t>schooladvies</a:t>
            </a:r>
          </a:p>
        </p:txBody>
      </p:sp>
      <p:sp>
        <p:nvSpPr>
          <p:cNvPr id="11" name="Pijl links 10">
            <a:extLst>
              <a:ext uri="{FF2B5EF4-FFF2-40B4-BE49-F238E27FC236}">
                <a16:creationId xmlns:a16="http://schemas.microsoft.com/office/drawing/2014/main" id="{ECD597E5-D672-310B-A789-E1B212BF3DE7}"/>
              </a:ext>
            </a:extLst>
          </p:cNvPr>
          <p:cNvSpPr/>
          <p:nvPr/>
        </p:nvSpPr>
        <p:spPr>
          <a:xfrm>
            <a:off x="5062190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FE5F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Uitslag</a:t>
            </a:r>
            <a:br>
              <a:rPr lang="nl-NL" sz="1600" dirty="0"/>
            </a:br>
            <a:r>
              <a:rPr lang="nl-NL" sz="1600" dirty="0"/>
              <a:t>doorstroom</a:t>
            </a:r>
            <a:br>
              <a:rPr lang="nl-NL" sz="1600" dirty="0"/>
            </a:br>
            <a:r>
              <a:rPr lang="nl-NL" sz="1600" dirty="0"/>
              <a:t>toets</a:t>
            </a:r>
          </a:p>
        </p:txBody>
      </p:sp>
      <p:sp>
        <p:nvSpPr>
          <p:cNvPr id="9" name="Pijl links 8">
            <a:extLst>
              <a:ext uri="{FF2B5EF4-FFF2-40B4-BE49-F238E27FC236}">
                <a16:creationId xmlns:a16="http://schemas.microsoft.com/office/drawing/2014/main" id="{6E5B14BC-C7E6-DAE7-0BB7-F84C611F252F}"/>
              </a:ext>
            </a:extLst>
          </p:cNvPr>
          <p:cNvSpPr/>
          <p:nvPr/>
        </p:nvSpPr>
        <p:spPr>
          <a:xfrm>
            <a:off x="3166889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63A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Doorstroom</a:t>
            </a:r>
            <a:br>
              <a:rPr lang="nl-NL" sz="1600" dirty="0"/>
            </a:br>
            <a:r>
              <a:rPr lang="nl-NL" sz="1600" dirty="0"/>
              <a:t>toets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schooladvies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A1968F58-CB86-D29E-23A4-8CF2D07C199E}"/>
              </a:ext>
            </a:extLst>
          </p:cNvPr>
          <p:cNvSpPr/>
          <p:nvPr/>
        </p:nvSpPr>
        <p:spPr>
          <a:xfrm>
            <a:off x="1271588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3B1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nl-NL" sz="1600" dirty="0"/>
              <a:t>Voorlopig</a:t>
            </a:r>
            <a:br>
              <a:rPr lang="nl-NL" sz="1600" dirty="0"/>
            </a:br>
            <a:r>
              <a:rPr lang="nl-NL" sz="1600" dirty="0"/>
              <a:t>schooladvies</a:t>
            </a:r>
            <a:br>
              <a:rPr lang="nl-NL" sz="1600" dirty="0"/>
            </a:br>
            <a:r>
              <a:rPr lang="nl-NL" sz="1600" dirty="0"/>
              <a:t>groep 8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34249BE-68DA-26C7-2987-668D2A50CDA9}"/>
              </a:ext>
            </a:extLst>
          </p:cNvPr>
          <p:cNvSpPr txBox="1">
            <a:spLocks/>
          </p:cNvSpPr>
          <p:nvPr/>
        </p:nvSpPr>
        <p:spPr>
          <a:xfrm>
            <a:off x="1271589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januari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416D9F2-D7AE-BC4B-4A7B-A181F2C25F86}"/>
              </a:ext>
            </a:extLst>
          </p:cNvPr>
          <p:cNvSpPr txBox="1">
            <a:spLocks/>
          </p:cNvSpPr>
          <p:nvPr/>
        </p:nvSpPr>
        <p:spPr>
          <a:xfrm>
            <a:off x="3117015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februari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02C74656-4FBC-2C9F-88AA-57A8496CEB53}"/>
              </a:ext>
            </a:extLst>
          </p:cNvPr>
          <p:cNvSpPr txBox="1">
            <a:spLocks/>
          </p:cNvSpPr>
          <p:nvPr/>
        </p:nvSpPr>
        <p:spPr>
          <a:xfrm>
            <a:off x="5120382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15 maart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5989A9FB-5901-32FB-18F1-932A3D4A376C}"/>
              </a:ext>
            </a:extLst>
          </p:cNvPr>
          <p:cNvSpPr txBox="1">
            <a:spLocks/>
          </p:cNvSpPr>
          <p:nvPr/>
        </p:nvSpPr>
        <p:spPr>
          <a:xfrm>
            <a:off x="6940870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24 maart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0F8D14F2-C57A-DCA3-8407-158FB5210374}"/>
              </a:ext>
            </a:extLst>
          </p:cNvPr>
          <p:cNvSpPr txBox="1">
            <a:spLocks/>
          </p:cNvSpPr>
          <p:nvPr/>
        </p:nvSpPr>
        <p:spPr>
          <a:xfrm>
            <a:off x="9029981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25 t/m 31 maart</a:t>
            </a:r>
          </a:p>
        </p:txBody>
      </p:sp>
    </p:spTree>
    <p:extLst>
      <p:ext uri="{BB962C8B-B14F-4D97-AF65-F5344CB8AC3E}">
        <p14:creationId xmlns:p14="http://schemas.microsoft.com/office/powerpoint/2010/main" val="192077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1271588" y="1233489"/>
          <a:ext cx="6138503" cy="101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F129F67-67F3-4E89-7491-435230853755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5957348" cy="3515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Leerlingen hebben elk uur een ander vak.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Elk vak heeft een andere docent.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Soms 7 docenten per dag!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mentor is een speciale docent.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mentor kijkt naar jouw kind: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ü"/>
            </a:pPr>
            <a:r>
              <a:rPr lang="nl-NL" sz="1800" dirty="0"/>
              <a:t>Gaat het goed? 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ü"/>
            </a:pPr>
            <a:r>
              <a:rPr lang="nl-NL" sz="1800" dirty="0"/>
              <a:t>De cijfers </a:t>
            </a:r>
          </a:p>
        </p:txBody>
      </p:sp>
      <p:pic>
        <p:nvPicPr>
          <p:cNvPr id="10" name="Tijdelijke aanduiding voor afbeelding 6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1214FCD-8A59-32A8-69AE-11D40DB3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4" t="179" r="20514" b="11655"/>
          <a:stretch/>
        </p:blipFill>
        <p:spPr>
          <a:xfrm>
            <a:off x="7569200" y="1225956"/>
            <a:ext cx="4624780" cy="43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1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9A871F1-DC6C-D8E1-6EF7-1B9DDDBA2B3D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5944222" cy="3430350"/>
          </a:xfrm>
          <a:prstGeom prst="rect">
            <a:avLst/>
          </a:prstGeom>
        </p:spPr>
        <p:txBody>
          <a:bodyPr lIns="0" tIns="0" rIns="0" bIns="0"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Nederlands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Engels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Frans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Duits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Kunst en Cultuur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Sport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Aardrijkskunde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dirty="0"/>
              <a:t>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Geschiedenis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Mens en maatschappij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Wiskunde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Natuurkunde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Scheikunde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Biologie </a:t>
            </a:r>
          </a:p>
          <a:p>
            <a:pPr>
              <a:lnSpc>
                <a:spcPct val="130000"/>
              </a:lnSpc>
            </a:pPr>
            <a:endParaRPr lang="nl-NL" sz="1800" dirty="0"/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6ECF172-387E-B2D1-7633-A632B05F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De vakken</a:t>
            </a:r>
            <a:endParaRPr lang="nl-NL" sz="3000" dirty="0">
              <a:solidFill>
                <a:srgbClr val="3B11A3"/>
              </a:solidFill>
            </a:endParaRPr>
          </a:p>
        </p:txBody>
      </p:sp>
      <p:pic>
        <p:nvPicPr>
          <p:cNvPr id="3" name="Afbeelding 2" descr="Afbeelding met clipart, Kinderkunst, vogel, illustratie&#10;&#10;Automatisch gegenereerde beschrijving">
            <a:extLst>
              <a:ext uri="{FF2B5EF4-FFF2-40B4-BE49-F238E27FC236}">
                <a16:creationId xmlns:a16="http://schemas.microsoft.com/office/drawing/2014/main" id="{01481EB7-49EF-BB23-33F7-07DC6B39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741" y="1511162"/>
            <a:ext cx="3487459" cy="41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262A6-0674-9205-FE01-F8800C0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b="1" dirty="0"/>
              <a:t>Wat moet je kopen?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066AB5-084D-3898-AB68-23694B4A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41740FF-ACFD-5F7C-A526-830BD6A9A96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Boeken en woordenboeken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Atlas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Tas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Sportkleding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Pennen en potloden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Rekenmachine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Schriften</a:t>
            </a:r>
          </a:p>
        </p:txBody>
      </p:sp>
      <p:pic>
        <p:nvPicPr>
          <p:cNvPr id="7" name="Afbeelding 6" descr="Afbeelding met Bagage en tassen, tas, accessoire, verbruiksartikelen voor kantoor&#10;&#10;Automatisch gegenereerde beschrijving">
            <a:extLst>
              <a:ext uri="{FF2B5EF4-FFF2-40B4-BE49-F238E27FC236}">
                <a16:creationId xmlns:a16="http://schemas.microsoft.com/office/drawing/2014/main" id="{2D3D563C-2909-86CB-7297-D34CB3F8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7" y="2098656"/>
            <a:ext cx="3660773" cy="40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6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262A6-0674-9205-FE01-F8800C0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Autofit/>
          </a:bodyPr>
          <a:lstStyle/>
          <a:p>
            <a:r>
              <a:rPr lang="nl-NL" b="1" dirty="0"/>
              <a:t>Grote uitgaven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066AB5-084D-3898-AB68-23694B4A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41740FF-ACFD-5F7C-A526-830BD6A9A96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Mobiele telefoon </a:t>
            </a:r>
            <a:endParaRPr lang="nl-NL" sz="1800" dirty="0"/>
          </a:p>
          <a:p>
            <a:r>
              <a:rPr lang="nl-NL" sz="1800" dirty="0"/>
              <a:t>Magister</a:t>
            </a:r>
          </a:p>
          <a:p>
            <a:r>
              <a:rPr lang="nl-NL" sz="1800" dirty="0"/>
              <a:t>Groepsapp met klas</a:t>
            </a:r>
          </a:p>
          <a:p>
            <a:r>
              <a:rPr lang="nl-NL" sz="1800" dirty="0"/>
              <a:t>Contact met jou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Laptop of iPad</a:t>
            </a:r>
          </a:p>
          <a:p>
            <a:r>
              <a:rPr lang="nl-NL" sz="1800" dirty="0"/>
              <a:t>Vraag de school welke laptop!</a:t>
            </a:r>
          </a:p>
          <a:p>
            <a:r>
              <a:rPr lang="nl-NL" sz="1800" dirty="0"/>
              <a:t>Kan de school helpen?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E9F7DAE-80D8-7A20-1906-6EA983CC756F}"/>
              </a:ext>
            </a:extLst>
          </p:cNvPr>
          <p:cNvSpPr txBox="1">
            <a:spLocks/>
          </p:cNvSpPr>
          <p:nvPr/>
        </p:nvSpPr>
        <p:spPr>
          <a:xfrm>
            <a:off x="6963021" y="2349500"/>
            <a:ext cx="4637087" cy="34226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Vervoer</a:t>
            </a:r>
          </a:p>
          <a:p>
            <a:r>
              <a:rPr lang="nl-NL" sz="1800" dirty="0"/>
              <a:t>Bus?</a:t>
            </a:r>
          </a:p>
          <a:p>
            <a:r>
              <a:rPr lang="nl-NL" sz="1800" dirty="0"/>
              <a:t>Tram?</a:t>
            </a:r>
          </a:p>
          <a:p>
            <a:r>
              <a:rPr lang="nl-NL" sz="1800" dirty="0"/>
              <a:t>Fiets? </a:t>
            </a:r>
            <a:br>
              <a:rPr lang="nl-NL" sz="1800" dirty="0"/>
            </a:br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Ouderbijdrage </a:t>
            </a:r>
          </a:p>
          <a:p>
            <a:r>
              <a:rPr lang="nl-NL" sz="1800" dirty="0"/>
              <a:t>Elke school vraagt ander bedrag</a:t>
            </a:r>
          </a:p>
          <a:p>
            <a:r>
              <a:rPr lang="nl-NL" sz="1800" dirty="0"/>
              <a:t>Vrijwillig</a:t>
            </a:r>
          </a:p>
        </p:txBody>
      </p:sp>
    </p:spTree>
    <p:extLst>
      <p:ext uri="{BB962C8B-B14F-4D97-AF65-F5344CB8AC3E}">
        <p14:creationId xmlns:p14="http://schemas.microsoft.com/office/powerpoint/2010/main" val="369668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1"/>
            <a:ext cx="4637087" cy="315976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sz="1800" dirty="0">
                <a:solidFill>
                  <a:srgbClr val="FF0000"/>
                </a:solidFill>
              </a:rPr>
              <a:t>[Geef op de slide aan wat je gaat doen en voeg evt. afbeeldingen toe.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dirty="0">
                <a:solidFill>
                  <a:srgbClr val="FF0000"/>
                </a:solidFill>
              </a:rPr>
              <a:t>Bijv. een foto van de gastspreker of van de school waar je naartoe gaat.]</a:t>
            </a:r>
          </a:p>
          <a:p>
            <a:pPr>
              <a:lnSpc>
                <a:spcPct val="130000"/>
              </a:lnSpc>
            </a:pPr>
            <a:endParaRPr lang="nl-NL" sz="1800" dirty="0"/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b="1" dirty="0"/>
              <a:t>We krijgen bezoek / We gaan op bezoek!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7A450C8-7482-21FF-C6E1-8A6C899DB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648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nl-NL" sz="2000" dirty="0"/>
              <a:t>Welke vragen heb je? </a:t>
            </a:r>
          </a:p>
          <a:p>
            <a:pPr>
              <a:lnSpc>
                <a:spcPct val="130000"/>
              </a:lnSpc>
            </a:pPr>
            <a:r>
              <a:rPr lang="nl-NL" sz="2000" dirty="0"/>
              <a:t>Schrijf ze op in het Nederlands </a:t>
            </a:r>
            <a:br>
              <a:rPr lang="nl-NL" sz="2000" dirty="0"/>
            </a:br>
            <a:r>
              <a:rPr lang="nl-NL" sz="2000" dirty="0"/>
              <a:t>of in jouw taal. </a:t>
            </a:r>
          </a:p>
          <a:p>
            <a:pPr>
              <a:lnSpc>
                <a:spcPct val="130000"/>
              </a:lnSpc>
            </a:pPr>
            <a:r>
              <a:rPr lang="nl-NL" sz="2000" dirty="0"/>
              <a:t>Gebruik eventueel </a:t>
            </a:r>
            <a:br>
              <a:rPr lang="nl-NL" sz="2000" dirty="0"/>
            </a:br>
            <a:r>
              <a:rPr lang="nl-NL" sz="2000" dirty="0"/>
              <a:t>Google Translate. </a:t>
            </a:r>
          </a:p>
          <a:p>
            <a:pPr>
              <a:lnSpc>
                <a:spcPct val="130000"/>
              </a:lnSpc>
            </a:pPr>
            <a:endParaRPr lang="nl-NL" sz="2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b="1" dirty="0"/>
              <a:t>Wat wil je weten?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2" name="Afbeelding 1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EE619691-97E5-C18F-B0D8-37E0014F8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07" y="1630500"/>
            <a:ext cx="5580073" cy="43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59660"/>
            <a:ext cx="4637087" cy="3629025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nl-NL" sz="1800" dirty="0"/>
              <a:t>Wat vond je interessant?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Heb je een nieuwe vraag?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Waar ben je trots op?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heb je geleerd?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begreep je niet?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ga je oefenen of opzoeken</a:t>
            </a:r>
            <a:br>
              <a:rPr lang="nl-NL" sz="1800" dirty="0"/>
            </a:br>
            <a:endParaRPr lang="nl-NL" sz="1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Terugkijken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7" name="Afbeelding 6" descr="Afbeelding met tekenfilm, kunst, illustratie&#10;&#10;Automatisch gegenereerde beschrijving">
            <a:extLst>
              <a:ext uri="{FF2B5EF4-FFF2-40B4-BE49-F238E27FC236}">
                <a16:creationId xmlns:a16="http://schemas.microsoft.com/office/drawing/2014/main" id="{267DDAD8-B4B4-EA66-0973-5E385BEA0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9022"/>
            <a:ext cx="5373053" cy="41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7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Thuis oefenen?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88" y="2338197"/>
            <a:ext cx="4575960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Maak een account op </a:t>
            </a:r>
            <a:r>
              <a:rPr lang="nl-NL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www.oefenen.nl</a:t>
            </a: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dirty="0"/>
              <a:t>Oefen met het programma </a:t>
            </a:r>
            <a:br>
              <a:rPr lang="nl-NL" sz="1800" dirty="0"/>
            </a:br>
            <a:r>
              <a:rPr lang="nl-NL" sz="1800" dirty="0"/>
              <a:t>Praten op School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Oefen met de andere programma’s van </a:t>
            </a:r>
            <a:r>
              <a:rPr lang="nl-NL" sz="1800" dirty="0" err="1"/>
              <a:t>Oefenen.nl</a:t>
            </a: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7" name="Afbeelding 6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47C9C955-4C3D-4B26-E993-3C9477388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51" y="2234501"/>
            <a:ext cx="5043554" cy="3083624"/>
          </a:xfrm>
          <a:prstGeom prst="rect">
            <a:avLst/>
          </a:prstGeom>
        </p:spPr>
      </p:pic>
      <p:pic>
        <p:nvPicPr>
          <p:cNvPr id="11" name="Afbeelding 10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B2B5E5E1-715D-8854-F902-10328C955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37"/>
          <a:stretch/>
        </p:blipFill>
        <p:spPr>
          <a:xfrm>
            <a:off x="9313193" y="799306"/>
            <a:ext cx="1730312" cy="15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8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76424"/>
            <a:ext cx="5988749" cy="2814021"/>
          </a:xfrm>
        </p:spPr>
        <p:txBody>
          <a:bodyPr lIns="0">
            <a:noAutofit/>
          </a:bodyPr>
          <a:lstStyle/>
          <a:p>
            <a:pPr lvl="0">
              <a:lnSpc>
                <a:spcPct val="130000"/>
              </a:lnSpc>
            </a:pPr>
            <a:r>
              <a:rPr lang="nl-NL" sz="1800" dirty="0"/>
              <a:t>Ik weet wat de belangrijkste informatie was uit </a:t>
            </a:r>
            <a:br>
              <a:rPr lang="nl-NL" sz="1800" dirty="0"/>
            </a:br>
            <a:r>
              <a:rPr lang="nl-NL" sz="1800" dirty="0"/>
              <a:t>de bijeenkomsten.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waar ik vragen kan stellen of informatie </a:t>
            </a:r>
            <a:br>
              <a:rPr lang="nl-NL" sz="1800" dirty="0"/>
            </a:br>
            <a:r>
              <a:rPr lang="nl-NL" sz="1800" dirty="0"/>
              <a:t>kan vinden over de middelbare school.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Ik weet waar ik verder kan oefenen met het Nederlands.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Ik kan vragen stellen aan een gastspreker of </a:t>
            </a:r>
            <a:br>
              <a:rPr lang="nl-NL" sz="1800" dirty="0"/>
            </a:br>
            <a:r>
              <a:rPr lang="nl-NL" sz="1800" dirty="0"/>
              <a:t>aan iemand die op school werkt.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b="1"/>
              <a:t>Wat leer je vandaag?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342CA7-3264-1841-2603-1BD9A9E85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3C53C36-61AB-31D3-197A-C90908F2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49694" y="2090056"/>
            <a:ext cx="4595092" cy="35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Verder oefenen?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87" y="2312416"/>
            <a:ext cx="4637087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1800" dirty="0">
                <a:solidFill>
                  <a:srgbClr val="FE5F55"/>
                </a:solidFill>
              </a:rPr>
              <a:t>[Neem hier opties op van aanbod/activiteiten uit de buurt die je kent. Denk aan de bibliotheek, een buurtcentrum, een taalschool of </a:t>
            </a:r>
            <a:r>
              <a:rPr lang="nl-NL" sz="1800" dirty="0" err="1">
                <a:solidFill>
                  <a:srgbClr val="FE5F55"/>
                </a:solidFill>
              </a:rPr>
              <a:t>roc</a:t>
            </a:r>
            <a:r>
              <a:rPr lang="nl-NL" sz="1800" dirty="0">
                <a:solidFill>
                  <a:srgbClr val="FE5F55"/>
                </a:solidFill>
              </a:rPr>
              <a:t>.] 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>
              <a:solidFill>
                <a:srgbClr val="FE5F55"/>
              </a:solidFill>
            </a:endParaRP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F9379965-5C3A-618D-2EC3-D7FD8C25E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8" y="1968500"/>
            <a:ext cx="4637085" cy="36004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057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Heb je de doelen gehaald?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91" y="2349501"/>
            <a:ext cx="6482522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Ik weet wat de belangrijkste informatie was uit </a:t>
            </a:r>
            <a:br>
              <a:rPr lang="nl-NL" sz="1800" dirty="0"/>
            </a:br>
            <a:r>
              <a:rPr lang="nl-NL" sz="1800" dirty="0"/>
              <a:t>de bijeenkomsten.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waar ik vragen kan stellen of informatie </a:t>
            </a:r>
            <a:br>
              <a:rPr lang="nl-NL" sz="1800" dirty="0"/>
            </a:br>
            <a:r>
              <a:rPr lang="nl-NL" sz="1800" dirty="0"/>
              <a:t>kan vinden over de middelbare school.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Ik weet waar ik verder kan oefenen met het Nederlands.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Ik kan vragen stellen aan een gastspreker of </a:t>
            </a:r>
            <a:br>
              <a:rPr lang="nl-NL" sz="1800" dirty="0"/>
            </a:br>
            <a:r>
              <a:rPr lang="nl-NL" sz="1800" dirty="0"/>
              <a:t>aan iemand die op school werkt. 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DD012-3A4D-2EC8-BC24-D567C9E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3" name="Afbeelding 2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9DE92022-FFF8-F45E-0D0F-C434921C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109" y="2264229"/>
            <a:ext cx="4552698" cy="35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656CEF6-CE95-F4E6-FFB2-19B575367136}"/>
              </a:ext>
            </a:extLst>
          </p:cNvPr>
          <p:cNvSpPr/>
          <p:nvPr/>
        </p:nvSpPr>
        <p:spPr>
          <a:xfrm>
            <a:off x="0" y="0"/>
            <a:ext cx="12192000" cy="6012703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>
                <a:solidFill>
                  <a:srgbClr val="3B11A3"/>
                </a:solidFill>
              </a:rPr>
              <a:t>Bedankt allemaal!</a:t>
            </a:r>
            <a:endParaRPr lang="nl-NL" dirty="0">
              <a:solidFill>
                <a:srgbClr val="3B11A3"/>
              </a:solidFill>
            </a:endParaRPr>
          </a:p>
        </p:txBody>
      </p:sp>
      <p:pic>
        <p:nvPicPr>
          <p:cNvPr id="12" name="Afbeelding 11" descr="Afbeelding met persoon, tekenfilm, kleding, creativiteit&#10;&#10;Automatisch gegenereerde beschrijving">
            <a:extLst>
              <a:ext uri="{FF2B5EF4-FFF2-40B4-BE49-F238E27FC236}">
                <a16:creationId xmlns:a16="http://schemas.microsoft.com/office/drawing/2014/main" id="{E969AF67-31AC-B12D-E867-420AB89F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79" y="1690688"/>
            <a:ext cx="7053841" cy="4182532"/>
          </a:xfrm>
          <a:prstGeom prst="rect">
            <a:avLst/>
          </a:prstGeom>
        </p:spPr>
      </p:pic>
      <p:pic>
        <p:nvPicPr>
          <p:cNvPr id="2" name="Afbeelding 1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63776FEE-AF25-7960-EA46-682C36871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5" name="Afbeelding 4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38BD4A43-F6CF-91D4-B7F0-E22E4B5B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7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NL" b="1" dirty="0"/>
              <a:t>Wat is het verschil tussen </a:t>
            </a:r>
            <a:br>
              <a:rPr lang="nl-NL" b="1" dirty="0"/>
            </a:br>
            <a:r>
              <a:rPr lang="nl-NL" b="1" dirty="0"/>
              <a:t>de basisschool en de </a:t>
            </a:r>
            <a:br>
              <a:rPr lang="nl-NL" b="1" dirty="0"/>
            </a:br>
            <a:r>
              <a:rPr lang="nl-NL" b="1" dirty="0"/>
              <a:t>middelbare school?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3E31D2-7782-C9E3-A701-DBEED184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4" name="Afbeelding 3" descr="Afbeelding met ontwerp, creativiteit, illustratie&#10;&#10;Automatisch gegenereerde beschrijving">
            <a:extLst>
              <a:ext uri="{FF2B5EF4-FFF2-40B4-BE49-F238E27FC236}">
                <a16:creationId xmlns:a16="http://schemas.microsoft.com/office/drawing/2014/main" id="{E48C8EE9-D7E7-242B-5EBF-307BFD3C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24" y="1499786"/>
            <a:ext cx="5584450" cy="41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2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8" y="2409256"/>
            <a:ext cx="6875951" cy="31716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Begint bij kinderen tussen de 11 – 13 jaar.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Kinderen worden een ‘puber’.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Er verandert veel!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In Nederland is er veel aandacht</a:t>
            </a:r>
            <a:br>
              <a:rPr lang="nl-NL" sz="1800" dirty="0"/>
            </a:br>
            <a:r>
              <a:rPr lang="nl-NL" sz="1800" dirty="0"/>
              <a:t>voor de puberteit. 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De puberteit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3" name="Afbeelding 2" descr="Afbeelding met kleding, persoon, tekenfilm, kunst&#10;&#10;Automatisch gegenereerde beschrijving">
            <a:extLst>
              <a:ext uri="{FF2B5EF4-FFF2-40B4-BE49-F238E27FC236}">
                <a16:creationId xmlns:a16="http://schemas.microsoft.com/office/drawing/2014/main" id="{A54AE2C0-939B-2605-E6E3-05BD4D38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7" y="958327"/>
            <a:ext cx="4034110" cy="47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ED8CF69-D06F-01BB-569A-421D50CE3D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25" r="1425"/>
          <a:stretch/>
        </p:blipFill>
        <p:spPr>
          <a:xfrm>
            <a:off x="5908675" y="1246188"/>
            <a:ext cx="6283325" cy="432276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BAF713-31BF-9925-AECE-45900794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7C1A716-E34A-7428-67CA-4999854A861A}"/>
              </a:ext>
            </a:extLst>
          </p:cNvPr>
          <p:cNvSpPr txBox="1">
            <a:spLocks/>
          </p:cNvSpPr>
          <p:nvPr/>
        </p:nvSpPr>
        <p:spPr>
          <a:xfrm>
            <a:off x="1271586" y="2310831"/>
            <a:ext cx="6875951" cy="3176059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Pubers slapen veel.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Pubers groeien hard.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Pubers hebben veel emoties: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Soms zijn ze heel blij. 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Dan zijn ze weer heel boos.  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9FAF8A1A-13EC-D26C-6EB0-3E376D46C9D2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verandert er in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de puberteit? </a:t>
            </a:r>
          </a:p>
        </p:txBody>
      </p:sp>
    </p:spTree>
    <p:extLst>
      <p:ext uri="{BB962C8B-B14F-4D97-AF65-F5344CB8AC3E}">
        <p14:creationId xmlns:p14="http://schemas.microsoft.com/office/powerpoint/2010/main" val="122896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ED8CF69-D06F-01BB-569A-421D50CE3D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29" r="1629"/>
          <a:stretch/>
        </p:blipFill>
        <p:spPr>
          <a:xfrm>
            <a:off x="5908675" y="1246188"/>
            <a:ext cx="6283325" cy="432276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BAF713-31BF-9925-AECE-45900794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625C9097-E4AA-E042-4323-6E8BB9E2E4FC}"/>
              </a:ext>
            </a:extLst>
          </p:cNvPr>
          <p:cNvSpPr txBox="1">
            <a:spLocks/>
          </p:cNvSpPr>
          <p:nvPr/>
        </p:nvSpPr>
        <p:spPr>
          <a:xfrm>
            <a:off x="1271586" y="2310831"/>
            <a:ext cx="5198225" cy="349474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1800" b="1" dirty="0"/>
              <a:t>Pubers vinden vrienden heel belangrijk.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Welke kleren hebben mijn vrienden?</a:t>
            </a:r>
          </a:p>
          <a:p>
            <a:r>
              <a:rPr lang="nl-NL" sz="1800" dirty="0"/>
              <a:t>Welke muziek luisteren mijn vrienden?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sz="1800" b="1" dirty="0"/>
              <a:t/>
            </a:r>
            <a:br>
              <a:rPr lang="nl-NL" sz="1800" b="1" dirty="0"/>
            </a:br>
            <a:r>
              <a:rPr lang="nl-NL" sz="1800" b="1" dirty="0"/>
              <a:t>Pubers krijgen een eigen mening.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Ze maken vaker ruzie. </a:t>
            </a:r>
          </a:p>
          <a:p>
            <a:r>
              <a:rPr lang="nl-NL" sz="1800" dirty="0"/>
              <a:t>Ze luisteren minder naar hun ouders.</a:t>
            </a:r>
          </a:p>
          <a:p>
            <a:endParaRPr lang="nl-NL" sz="1800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498126B0-CDE2-7B35-81DF-14B37F66E1B8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verandert er </a:t>
            </a:r>
          </a:p>
          <a:p>
            <a:r>
              <a:rPr lang="nl-NL" sz="3000" b="1" dirty="0">
                <a:solidFill>
                  <a:srgbClr val="3B11A3"/>
                </a:solidFill>
              </a:rPr>
              <a:t>in de puberteit? </a:t>
            </a:r>
          </a:p>
        </p:txBody>
      </p:sp>
    </p:spTree>
    <p:extLst>
      <p:ext uri="{BB962C8B-B14F-4D97-AF65-F5344CB8AC3E}">
        <p14:creationId xmlns:p14="http://schemas.microsoft.com/office/powerpoint/2010/main" val="241191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0EF3EC56-18CB-5C55-B9A6-8FF9725CB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005" y="1375170"/>
            <a:ext cx="5954169" cy="463952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3747673" cy="192386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NL" b="1" dirty="0"/>
              <a:t>Terugkijken</a:t>
            </a:r>
            <a:br>
              <a:rPr lang="nl-NL" b="1" dirty="0"/>
            </a:br>
            <a:r>
              <a:rPr lang="nl-NL" b="1" dirty="0">
                <a:solidFill>
                  <a:srgbClr val="FE5F55"/>
                </a:solidFill>
              </a:rPr>
              <a:t>Wat weet je nog </a:t>
            </a:r>
            <a:br>
              <a:rPr lang="nl-NL" b="1" dirty="0">
                <a:solidFill>
                  <a:srgbClr val="FE5F55"/>
                </a:solidFill>
              </a:rPr>
            </a:br>
            <a:r>
              <a:rPr lang="nl-NL" b="1" dirty="0">
                <a:solidFill>
                  <a:srgbClr val="FE5F55"/>
                </a:solidFill>
              </a:rPr>
              <a:t>van vorige keren?</a:t>
            </a:r>
            <a:endParaRPr lang="nl-NL" dirty="0">
              <a:solidFill>
                <a:srgbClr val="FE5F55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3E31D2-7782-C9E3-A701-DBEED184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175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schoolsysteem in Nederland</a:t>
            </a:r>
          </a:p>
        </p:txBody>
      </p:sp>
      <p:pic>
        <p:nvPicPr>
          <p:cNvPr id="8" name="Tijdelijke aanduiding voor afbeelding 4">
            <a:extLst>
              <a:ext uri="{FF2B5EF4-FFF2-40B4-BE49-F238E27FC236}">
                <a16:creationId xmlns:a16="http://schemas.microsoft.com/office/drawing/2014/main" id="{508D5F78-99B5-872C-9E0A-8FDC1E82C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4" t="-1423" r="-160" b="1"/>
          <a:stretch/>
        </p:blipFill>
        <p:spPr>
          <a:xfrm>
            <a:off x="1106893" y="2621280"/>
            <a:ext cx="10372589" cy="2968899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2E50A08-DD09-7382-D6DF-9F39732D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727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74C9A5C-1FA9-75E9-36EA-E43E248D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7"/>
            <a:ext cx="9648824" cy="693208"/>
          </a:xfrm>
        </p:spPr>
        <p:txBody>
          <a:bodyPr/>
          <a:lstStyle/>
          <a:p>
            <a:r>
              <a:rPr lang="nl-NL" dirty="0"/>
              <a:t>De verschillen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F6C7150-F5FF-E98C-E10C-24798FAF45B0}"/>
              </a:ext>
            </a:extLst>
          </p:cNvPr>
          <p:cNvSpPr txBox="1">
            <a:spLocks/>
          </p:cNvSpPr>
          <p:nvPr/>
        </p:nvSpPr>
        <p:spPr>
          <a:xfrm>
            <a:off x="1450447" y="2456392"/>
            <a:ext cx="2224616" cy="59160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praktijkonderwijs</a:t>
            </a:r>
          </a:p>
        </p:txBody>
      </p:sp>
      <p:graphicFrame>
        <p:nvGraphicFramePr>
          <p:cNvPr id="3" name="Tijdelijke aanduiding voor inhoud 3">
            <a:extLst>
              <a:ext uri="{FF2B5EF4-FFF2-40B4-BE49-F238E27FC236}">
                <a16:creationId xmlns:a16="http://schemas.microsoft.com/office/drawing/2014/main" id="{66985CE6-1281-E740-F793-0A9A10C1B76E}"/>
              </a:ext>
            </a:extLst>
          </p:cNvPr>
          <p:cNvGraphicFramePr>
            <a:graphicFrameLocks/>
          </p:cNvGraphicFramePr>
          <p:nvPr/>
        </p:nvGraphicFramePr>
        <p:xfrm>
          <a:off x="3695172" y="2611967"/>
          <a:ext cx="2412471" cy="314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7523D2E-DF9C-49C6-7837-7822225BDA18}"/>
              </a:ext>
            </a:extLst>
          </p:cNvPr>
          <p:cNvGraphicFramePr>
            <a:graphicFrameLocks/>
          </p:cNvGraphicFramePr>
          <p:nvPr/>
        </p:nvGraphicFramePr>
        <p:xfrm>
          <a:off x="6228818" y="2878666"/>
          <a:ext cx="2412471" cy="235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60079839-9952-31F8-0929-0379732A908E}"/>
              </a:ext>
            </a:extLst>
          </p:cNvPr>
          <p:cNvGraphicFramePr>
            <a:graphicFrameLocks/>
          </p:cNvGraphicFramePr>
          <p:nvPr/>
        </p:nvGraphicFramePr>
        <p:xfrm>
          <a:off x="8661398" y="2878666"/>
          <a:ext cx="2412471" cy="235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91DC6CB-2A61-8437-8633-8D4CBA6EAE5B}"/>
              </a:ext>
            </a:extLst>
          </p:cNvPr>
          <p:cNvSpPr txBox="1">
            <a:spLocks/>
          </p:cNvSpPr>
          <p:nvPr/>
        </p:nvSpPr>
        <p:spPr>
          <a:xfrm>
            <a:off x="4313767" y="2446866"/>
            <a:ext cx="1192212" cy="60113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vmbo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F6B730F-03B6-B77D-7D5F-81959B5199BE}"/>
              </a:ext>
            </a:extLst>
          </p:cNvPr>
          <p:cNvSpPr txBox="1">
            <a:spLocks/>
          </p:cNvSpPr>
          <p:nvPr/>
        </p:nvSpPr>
        <p:spPr>
          <a:xfrm>
            <a:off x="9348789" y="2446866"/>
            <a:ext cx="1226078" cy="4318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vwo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6E332E5-A38F-4CD0-118E-96674A0190E7}"/>
              </a:ext>
            </a:extLst>
          </p:cNvPr>
          <p:cNvSpPr txBox="1">
            <a:spLocks/>
          </p:cNvSpPr>
          <p:nvPr/>
        </p:nvSpPr>
        <p:spPr>
          <a:xfrm>
            <a:off x="7028392" y="2446866"/>
            <a:ext cx="1192212" cy="60113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De havo</a:t>
            </a:r>
          </a:p>
        </p:txBody>
      </p:sp>
      <p:graphicFrame>
        <p:nvGraphicFramePr>
          <p:cNvPr id="18" name="Tijdelijke aanduiding voor inhoud 3">
            <a:extLst>
              <a:ext uri="{FF2B5EF4-FFF2-40B4-BE49-F238E27FC236}">
                <a16:creationId xmlns:a16="http://schemas.microsoft.com/office/drawing/2014/main" id="{05059DB6-576A-EC25-6A0C-352C22E7907F}"/>
              </a:ext>
            </a:extLst>
          </p:cNvPr>
          <p:cNvGraphicFramePr>
            <a:graphicFrameLocks/>
          </p:cNvGraphicFramePr>
          <p:nvPr/>
        </p:nvGraphicFramePr>
        <p:xfrm>
          <a:off x="1164704" y="2453583"/>
          <a:ext cx="2412471" cy="345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Tijdelijke aanduiding voor inhoud 4">
            <a:extLst>
              <a:ext uri="{FF2B5EF4-FFF2-40B4-BE49-F238E27FC236}">
                <a16:creationId xmlns:a16="http://schemas.microsoft.com/office/drawing/2014/main" id="{73DB469D-3D8A-3EFA-E971-11E9CE99A6C0}"/>
              </a:ext>
            </a:extLst>
          </p:cNvPr>
          <p:cNvGraphicFramePr>
            <a:graphicFrameLocks/>
          </p:cNvGraphicFramePr>
          <p:nvPr/>
        </p:nvGraphicFramePr>
        <p:xfrm>
          <a:off x="7538451" y="1279068"/>
          <a:ext cx="1880981" cy="656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280267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351969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5F5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Praktijkles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</a:tbl>
          </a:graphicData>
        </a:graphic>
      </p:graphicFrame>
      <p:graphicFrame>
        <p:nvGraphicFramePr>
          <p:cNvPr id="20" name="Tijdelijke aanduiding voor inhoud 4">
            <a:extLst>
              <a:ext uri="{FF2B5EF4-FFF2-40B4-BE49-F238E27FC236}">
                <a16:creationId xmlns:a16="http://schemas.microsoft.com/office/drawing/2014/main" id="{93AB5EFA-824F-C47B-A841-C1D1A3D85FAA}"/>
              </a:ext>
            </a:extLst>
          </p:cNvPr>
          <p:cNvGraphicFramePr>
            <a:graphicFrameLocks/>
          </p:cNvGraphicFramePr>
          <p:nvPr/>
        </p:nvGraphicFramePr>
        <p:xfrm>
          <a:off x="9262742" y="1279067"/>
          <a:ext cx="1880981" cy="65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Stage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A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Zelf werken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</a:tbl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0180D3-D769-0566-5150-2F2340626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5998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{243E4161-2854-C544-9285-1437B93F9BD5}tf16401378</Template>
  <TotalTime>3018</TotalTime>
  <Words>625</Words>
  <Application>Microsoft Office PowerPoint</Application>
  <PresentationFormat>Breedbeeld</PresentationFormat>
  <Paragraphs>142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Kantoorthema</vt:lpstr>
      <vt:lpstr>PowerPoint-presentatie</vt:lpstr>
      <vt:lpstr>Wat leer je vandaag?</vt:lpstr>
      <vt:lpstr>Wat is het verschil tussen  de basisschool en de  middelbare school? </vt:lpstr>
      <vt:lpstr>PowerPoint-presentatie</vt:lpstr>
      <vt:lpstr>PowerPoint-presentatie</vt:lpstr>
      <vt:lpstr>PowerPoint-presentatie</vt:lpstr>
      <vt:lpstr>Terugkijken Wat weet je nog  van vorige keren?</vt:lpstr>
      <vt:lpstr>Het schoolsysteem in Nederland</vt:lpstr>
      <vt:lpstr>De verschillen</vt:lpstr>
      <vt:lpstr>Schoolsysteem</vt:lpstr>
      <vt:lpstr>Het schooladvies</vt:lpstr>
      <vt:lpstr>PowerPoint-presentatie</vt:lpstr>
      <vt:lpstr>De vakken</vt:lpstr>
      <vt:lpstr>Wat moet je kopen?</vt:lpstr>
      <vt:lpstr>Grote uitgaven</vt:lpstr>
      <vt:lpstr>We krijgen bezoek / We gaan op bezoek!</vt:lpstr>
      <vt:lpstr>Wat wil je weten?</vt:lpstr>
      <vt:lpstr>Terugkijken</vt:lpstr>
      <vt:lpstr>PowerPoint-presentatie</vt:lpstr>
      <vt:lpstr>PowerPoint-presentatie</vt:lpstr>
      <vt:lpstr>PowerPoint-presentatie</vt:lpstr>
      <vt:lpstr>Bedankt allemaal!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 van Brummelen</dc:creator>
  <cp:lastModifiedBy>Yaël Latuny</cp:lastModifiedBy>
  <cp:revision>36</cp:revision>
  <dcterms:created xsi:type="dcterms:W3CDTF">2023-12-05T13:57:50Z</dcterms:created>
  <dcterms:modified xsi:type="dcterms:W3CDTF">2024-03-15T13:14:00Z</dcterms:modified>
</cp:coreProperties>
</file>