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336" r:id="rId2"/>
    <p:sldId id="266" r:id="rId3"/>
    <p:sldId id="262" r:id="rId4"/>
    <p:sldId id="404" r:id="rId5"/>
    <p:sldId id="267" r:id="rId6"/>
    <p:sldId id="340" r:id="rId7"/>
    <p:sldId id="401" r:id="rId8"/>
    <p:sldId id="403" r:id="rId9"/>
    <p:sldId id="372" r:id="rId10"/>
    <p:sldId id="371" r:id="rId11"/>
    <p:sldId id="373" r:id="rId12"/>
    <p:sldId id="374" r:id="rId13"/>
    <p:sldId id="375" r:id="rId14"/>
    <p:sldId id="316" r:id="rId15"/>
    <p:sldId id="376" r:id="rId16"/>
    <p:sldId id="377" r:id="rId17"/>
    <p:sldId id="378" r:id="rId18"/>
    <p:sldId id="379" r:id="rId19"/>
    <p:sldId id="380" r:id="rId20"/>
    <p:sldId id="381" r:id="rId21"/>
    <p:sldId id="382" r:id="rId22"/>
    <p:sldId id="405" r:id="rId23"/>
    <p:sldId id="384" r:id="rId24"/>
    <p:sldId id="386" r:id="rId25"/>
    <p:sldId id="387" r:id="rId26"/>
    <p:sldId id="388" r:id="rId27"/>
    <p:sldId id="389" r:id="rId28"/>
    <p:sldId id="390" r:id="rId29"/>
    <p:sldId id="391" r:id="rId30"/>
    <p:sldId id="392" r:id="rId31"/>
    <p:sldId id="393" r:id="rId32"/>
    <p:sldId id="314" r:id="rId33"/>
    <p:sldId id="394" r:id="rId34"/>
    <p:sldId id="395" r:id="rId35"/>
    <p:sldId id="301" r:id="rId36"/>
    <p:sldId id="302" r:id="rId37"/>
    <p:sldId id="396" r:id="rId38"/>
    <p:sldId id="397" r:id="rId39"/>
    <p:sldId id="398" r:id="rId40"/>
    <p:sldId id="399" r:id="rId41"/>
    <p:sldId id="400" r:id="rId4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135638-8B1B-DD19-395A-20EFD169E414}" name="Piet van Brummelen" initials="Pv" userId="52f256ff98a5e419" providerId="Windows Live"/>
  <p188:author id="{AAF03BA3-297E-F6FB-471F-ECC861D98B98}" name="Piet van Brummelen" initials="" userId="S::info@vrijinvorm.nl::b63913b9-cba1-4a74-992b-612aeda67d2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11A3"/>
    <a:srgbClr val="63ADF2"/>
    <a:srgbClr val="FE5F55"/>
    <a:srgbClr val="15AF97"/>
    <a:srgbClr val="F5DDDD"/>
    <a:srgbClr val="DFD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23"/>
    <p:restoredTop sz="96311"/>
  </p:normalViewPr>
  <p:slideViewPr>
    <p:cSldViewPr snapToGrid="0" showGuides="1">
      <p:cViewPr varScale="1">
        <p:scale>
          <a:sx n="123" d="100"/>
          <a:sy n="123" d="100"/>
        </p:scale>
        <p:origin x="528" y="19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43" d="100"/>
          <a:sy n="143" d="100"/>
        </p:scale>
        <p:origin x="646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5" name="Afbeelding 4" descr="Afbeelding met tekenfilm, schermopname, Graphics, clipart&#10;&#10;Automatisch gegenereerde beschrijving">
          <a:extLst xmlns:a="http://schemas.openxmlformats.org/drawingml/2006/main">
            <a:ext uri="{FF2B5EF4-FFF2-40B4-BE49-F238E27FC236}">
              <a16:creationId xmlns:a16="http://schemas.microsoft.com/office/drawing/2014/main" id="{8B8072AD-40BE-7565-F8DE-2DD1596AD11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7772400" cy="6056297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0.26547</cdr:y>
    </cdr:from>
    <cdr:to>
      <cdr:x>1</cdr:x>
      <cdr:y>1</cdr:y>
    </cdr:to>
    <cdr:pic>
      <cdr:nvPicPr>
        <cdr:cNvPr id="3" name="Afbeelding 2" descr="Afbeelding met persoon, Menselijk gezicht, overdekt, kleding&#10;&#10;Automatisch gegenereerde beschrijving">
          <a:extLst xmlns:a="http://schemas.openxmlformats.org/drawingml/2006/main">
            <a:ext uri="{FF2B5EF4-FFF2-40B4-BE49-F238E27FC236}">
              <a16:creationId xmlns:a16="http://schemas.microsoft.com/office/drawing/2014/main" id="{36FD3FCB-3481-FAE1-268D-1B2F44168807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t="3135"/>
        <a:stretch xmlns:a="http://schemas.openxmlformats.org/drawingml/2006/main"/>
      </cdr:blipFill>
      <cdr:spPr>
        <a:xfrm xmlns:a="http://schemas.openxmlformats.org/drawingml/2006/main">
          <a:off x="-1" y="1150937"/>
          <a:ext cx="4931317" cy="3184525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5" name="Afbeelding 4" descr="Afbeelding met tekenfilm, schermopname, Graphics, clipart&#10;&#10;Automatisch gegenereerde beschrijving">
          <a:extLst xmlns:a="http://schemas.openxmlformats.org/drawingml/2006/main">
            <a:ext uri="{FF2B5EF4-FFF2-40B4-BE49-F238E27FC236}">
              <a16:creationId xmlns:a16="http://schemas.microsoft.com/office/drawing/2014/main" id="{8B8072AD-40BE-7565-F8DE-2DD1596AD11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-1233488"/>
          <a:ext cx="4622800" cy="4335463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F331C8D1-AFC9-903F-6A47-C83D6891E4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B0B1E60-7446-7808-2205-45465F5168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C4573-D879-1348-BD0A-1887D6FF91FE}" type="datetimeFigureOut">
              <a:rPr lang="nl-NL" smtClean="0"/>
              <a:t>12-03-2024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5395910-1D3E-34F5-3FEB-127F08BFF5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86024F2-B481-70F9-CC81-D99D23DEA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266ED-D1FC-4F45-AD99-94E374D5B1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751386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600D1-8BA5-E64B-90E1-8DD073292E4C}" type="datetimeFigureOut">
              <a:rPr lang="nl-NL" smtClean="0"/>
              <a:t>12-03-2024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07657-E634-9E44-81CE-D2C2907A23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4751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BF562D36-230D-620E-7D1B-291BF6EA78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Titel 1">
            <a:extLst>
              <a:ext uri="{FF2B5EF4-FFF2-40B4-BE49-F238E27FC236}">
                <a16:creationId xmlns:a16="http://schemas.microsoft.com/office/drawing/2014/main" id="{4EB98D07-E431-7843-B109-8514C5242450}"/>
              </a:ext>
            </a:extLst>
          </p:cNvPr>
          <p:cNvSpPr txBox="1">
            <a:spLocks/>
          </p:cNvSpPr>
          <p:nvPr userDrawn="1"/>
        </p:nvSpPr>
        <p:spPr>
          <a:xfrm>
            <a:off x="1271587" y="898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0CAAFE0B-DA71-5D7D-6618-62BE1B9FD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1587" y="2349500"/>
            <a:ext cx="9648825" cy="3219450"/>
          </a:xfrm>
        </p:spPr>
        <p:txBody>
          <a:bodyPr lIns="0" tIns="0" rIns="0" bIns="0" numCol="2" spcCol="360000"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CD8856D0-79C4-62DB-E5E2-758AC542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04416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B378439A-656C-646B-7FC0-CC5099CDB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1756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6606F3F7-5383-6A24-A3D6-29E86D8255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395F4E20-EEA6-A92C-A855-61152236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2349500"/>
            <a:ext cx="4637087" cy="3219450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E1F54E04-F29B-8BBA-D997-CECD7343C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3244850"/>
            <a:ext cx="4637085" cy="3600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74C5ABC-ACA8-2D35-3BAA-78C77ED58E6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3327" y="12700"/>
            <a:ext cx="4637085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981621AC-D665-E1BA-E30C-46071D1AE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4854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735D043C-45EE-EF23-F14F-9C8C279DB1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5627621-029E-FB4B-306E-FFA98595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2349501"/>
            <a:ext cx="6297611" cy="3275012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65054295-8789-C1AB-5C7C-BBF4FE888E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942263" y="2349501"/>
            <a:ext cx="4249737" cy="32194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D9C33E22-5675-378A-E4BF-F8857E5EC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643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4768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2672">
          <p15:clr>
            <a:srgbClr val="FBAE40"/>
          </p15:clr>
        </p15:guide>
        <p15:guide id="9" pos="2896">
          <p15:clr>
            <a:srgbClr val="FBAE40"/>
          </p15:clr>
        </p15:guide>
        <p15:guide id="10" pos="5003">
          <p15:clr>
            <a:srgbClr val="FBAE40"/>
          </p15:clr>
        </p15:guide>
        <p15:guide id="11" orient="horz" pos="14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74F9285-590E-F6DC-34C8-A65E392D79BC}"/>
              </a:ext>
            </a:extLst>
          </p:cNvPr>
          <p:cNvSpPr/>
          <p:nvPr userDrawn="1"/>
        </p:nvSpPr>
        <p:spPr>
          <a:xfrm>
            <a:off x="0" y="0"/>
            <a:ext cx="7569199" cy="6858000"/>
          </a:xfrm>
          <a:prstGeom prst="rect">
            <a:avLst/>
          </a:prstGeom>
          <a:solidFill>
            <a:srgbClr val="F5DDD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F4AB0A62-D878-D86A-99DE-84088C31E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5627621-029E-FB4B-306E-FFA98595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2349501"/>
            <a:ext cx="6297611" cy="3219450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65054295-8789-C1AB-5C7C-BBF4FE888E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942263" y="2349502"/>
            <a:ext cx="4249737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35C6B915-86A5-F5CE-7E5F-9932E4256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4068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4768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2672">
          <p15:clr>
            <a:srgbClr val="FBAE40"/>
          </p15:clr>
        </p15:guide>
        <p15:guide id="9" pos="2896">
          <p15:clr>
            <a:srgbClr val="FBAE40"/>
          </p15:clr>
        </p15:guide>
        <p15:guide id="10" pos="5003">
          <p15:clr>
            <a:srgbClr val="FBAE40"/>
          </p15:clr>
        </p15:guide>
        <p15:guide id="11" orient="horz" pos="14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74F9285-590E-F6DC-34C8-A65E392D79BC}"/>
              </a:ext>
            </a:extLst>
          </p:cNvPr>
          <p:cNvSpPr/>
          <p:nvPr userDrawn="1"/>
        </p:nvSpPr>
        <p:spPr>
          <a:xfrm>
            <a:off x="0" y="0"/>
            <a:ext cx="7569199" cy="6858000"/>
          </a:xfrm>
          <a:prstGeom prst="rect">
            <a:avLst/>
          </a:prstGeom>
          <a:solidFill>
            <a:srgbClr val="F5DDD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A1BCAEE4-3081-27F3-D866-D21E0E920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5627621-029E-FB4B-306E-FFA98595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939925"/>
            <a:ext cx="6297611" cy="3629025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C64A5F27-6452-66DE-43CD-F435F44711A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942263" y="1939925"/>
            <a:ext cx="2978149" cy="3629025"/>
          </a:xfrm>
        </p:spPr>
        <p:txBody>
          <a:bodyPr lIns="0" tIns="0" rIns="0" bIns="0"/>
          <a:lstStyle>
            <a:lvl1pPr>
              <a:lnSpc>
                <a:spcPct val="110000"/>
              </a:lnSpc>
              <a:defRPr sz="2400"/>
            </a:lvl1pPr>
            <a:lvl2pPr>
              <a:lnSpc>
                <a:spcPct val="110000"/>
              </a:lnSpc>
              <a:defRPr sz="2000"/>
            </a:lvl2pPr>
            <a:lvl3pPr>
              <a:lnSpc>
                <a:spcPct val="110000"/>
              </a:lnSpc>
              <a:defRPr sz="1600"/>
            </a:lvl3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1C0FCD90-6E66-D192-B6AE-D40FA202C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3157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4768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2672">
          <p15:clr>
            <a:srgbClr val="FBAE40"/>
          </p15:clr>
        </p15:guide>
        <p15:guide id="9" pos="2896">
          <p15:clr>
            <a:srgbClr val="FBAE40"/>
          </p15:clr>
        </p15:guide>
        <p15:guide id="10" pos="5003">
          <p15:clr>
            <a:srgbClr val="FBAE40"/>
          </p15:clr>
        </p15:guide>
        <p15:guide id="11" orient="horz" pos="150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40510014-BFC7-787D-F8FC-161A9E65E8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5627621-029E-FB4B-306E-FFA98595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9" y="2349500"/>
            <a:ext cx="2970212" cy="3219450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65054295-8789-C1AB-5C7C-BBF4FE888E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97401" y="2349500"/>
            <a:ext cx="6323012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8ADD9B29-45A2-11F5-0478-94CBCC353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4125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4768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2672">
          <p15:clr>
            <a:srgbClr val="FBAE40"/>
          </p15:clr>
        </p15:guide>
        <p15:guide id="9" pos="2896">
          <p15:clr>
            <a:srgbClr val="FBAE40"/>
          </p15:clr>
        </p15:guide>
        <p15:guide id="10" pos="5003">
          <p15:clr>
            <a:srgbClr val="FBAE40"/>
          </p15:clr>
        </p15:guide>
        <p15:guide id="11" orient="horz" pos="14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3CA74-F770-AB62-C9EA-32BB521F0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E5A918-EDA6-0CAD-672A-0DD25747B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A8013C-63B4-3408-5516-CEFFFC07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2DFC-8CE3-E847-BDA0-BEE1FB15D0B0}" type="datetime1">
              <a:rPr lang="nl-NL" smtClean="0"/>
              <a:t>12-03-2024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4EBB344-798E-0479-303F-5BBE9BB9C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471703-D675-B993-6BA8-6CEE38446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9428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6A3B3-198B-46D9-944D-B022CD138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3672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5AFC78-F2AB-8787-4C83-DE2D35216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75F195-4704-4627-2040-E5DDF5AA3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60E56-5E66-CA42-8EC4-16C712F71449}" type="datetime1">
              <a:rPr lang="nl-NL" smtClean="0"/>
              <a:t>12-03-2024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F60E67-09F2-DE55-50AB-7140C1A3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61D99D7-F0A1-0E50-E66D-45761EA16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7149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72DE8-833E-D888-8EC5-76E5C6D3F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CBFB95-5315-78B5-CE87-404C8F356B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32AEABB-AC2A-EE86-5546-F77DE9F3E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B8E0479-2571-4B10-A036-CE0E6C7F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94F41-787B-1244-A299-393AAE1CF3A3}" type="datetime1">
              <a:rPr lang="nl-NL" smtClean="0"/>
              <a:t>12-03-2024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2F8B717-7186-C8F1-3B8C-65B4FD458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2E74659-6874-0722-11E4-72962D9A1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4540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A7120-6B9F-63EB-304F-1E9618B6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6C6F75-22BB-A16D-DC52-9EE135045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81477C8-A7FE-DEC8-EB30-29EEA9C0B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A102192-5022-6BAA-DE03-8BF42903DD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D9E07C2-87E8-680A-164F-E5C8D78C9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F17FC77-CF61-BD3D-207A-9646DBF48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F803-F213-A34D-A73D-7BBE267E82A5}" type="datetime1">
              <a:rPr lang="nl-NL" smtClean="0"/>
              <a:t>12-03-2024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BFFE29D-8565-E196-686D-353132A1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FC7D9FB-CD53-E635-1375-6F4F6DA40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7931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59D80B-C2EF-DC48-A3D7-3BBCCDC4B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E815D4B-5A11-3078-3D5E-F3E352F23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F5E9-CA2C-0A4B-A7CA-DB7F12EE3A4B}" type="datetime1">
              <a:rPr lang="nl-NL" smtClean="0"/>
              <a:t>12-03-2024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5EBF56B-F41E-7529-AC9C-9874BC81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C1EA9A8-D9D1-D588-5EA8-8D5EDC09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5648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C5FC2901-3E97-C7F0-6CC3-06DCEA6B2C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39CDECB-89B1-6D97-0CDF-889EF0B190B9}"/>
              </a:ext>
            </a:extLst>
          </p:cNvPr>
          <p:cNvSpPr txBox="1">
            <a:spLocks/>
          </p:cNvSpPr>
          <p:nvPr userDrawn="1"/>
        </p:nvSpPr>
        <p:spPr>
          <a:xfrm>
            <a:off x="1271588" y="2349500"/>
            <a:ext cx="4637087" cy="36290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D082C77-DFEA-969B-41AB-784954AF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2349500"/>
            <a:ext cx="4637085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3F3F98CF-53DF-F649-39D7-D43FA5F36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2118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3F344F0-55A8-CE59-4505-D3DB65E5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629D0-1FCF-A148-83A8-2183B22B8975}" type="datetime1">
              <a:rPr lang="nl-NL" smtClean="0"/>
              <a:t>12-03-2024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B2634B3-7C38-6D83-3C40-5AEC52C92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26E27C6-2B6A-7C1C-8E1F-754B2D682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0933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505F85-FAF1-AF47-B3AC-2D3D728C6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45DCB4-7BD9-196C-91C3-22995814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63B56FD-ECF1-5DE4-5D90-A621B816F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AA87D5F-1203-2BDC-5AAF-5A3B5969C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5325C-B0FB-1245-BBF9-100003B07533}" type="datetime1">
              <a:rPr lang="nl-NL" smtClean="0"/>
              <a:t>12-03-2024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F7E6FD6-4F2C-A9E5-8532-D4FB3D6DF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7ADDFF9-A49D-53DB-1D20-65E2EF93E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5272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C091A-26D4-1CC6-3AD2-C039502D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272349A-4754-5984-607A-2E86993C7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519B06-BBAC-9577-77BD-3395D5EB4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A74974-0FA6-80F5-330C-2661E6BA7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B5CE-7A9F-E84F-8186-F4E4E8725226}" type="datetime1">
              <a:rPr lang="nl-NL" smtClean="0"/>
              <a:t>12-03-2024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89F8F95-A894-D79D-CD1E-5B279EC18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D62C74A-F362-67DA-BE11-E4AF80E4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9933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0BD082-3769-1D7A-23A9-EE61715F0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3F1F7BB-B652-21A6-E3DB-1D061BD99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D49071-4879-3746-6428-ADFC8C6B9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36F7-EBF5-2A4E-B0C6-21B25D58D5AE}" type="datetime1">
              <a:rPr lang="nl-NL" smtClean="0"/>
              <a:t>12-03-2024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EF358A-9775-A072-39E5-F5EFBFD7E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6D9FA0-D0E5-E08D-242B-32F04F218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6060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BE85430-C19C-B6DF-02EC-FD0FC5EFA3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7C000E4-5235-5658-5F31-D3C8BBBEE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725946-C857-D08E-210C-A494E9D4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9755-465E-3C4E-8A75-CE3E41B22D52}" type="datetime1">
              <a:rPr lang="nl-NL" smtClean="0"/>
              <a:t>12-03-2024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C9B967-1E88-2327-D39C-66EDC8A13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67322E-2287-1C82-0717-5810162E5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4649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94F7F273-AAB0-F9AD-8B5C-EE049997B1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D082C77-DFEA-969B-41AB-784954AF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1939925"/>
            <a:ext cx="4637085" cy="3629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4B9D3C63-7715-ED4E-6908-0BEC359D9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81741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B36B8423-5274-6770-8827-6B0511F7598B}"/>
              </a:ext>
            </a:extLst>
          </p:cNvPr>
          <p:cNvSpPr/>
          <p:nvPr userDrawn="1"/>
        </p:nvSpPr>
        <p:spPr>
          <a:xfrm>
            <a:off x="0" y="0"/>
            <a:ext cx="5908675" cy="5568950"/>
          </a:xfrm>
          <a:prstGeom prst="rect">
            <a:avLst/>
          </a:prstGeom>
          <a:solidFill>
            <a:srgbClr val="F5DDD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7A8E783B-8FEE-7804-7FC3-6D841CCA81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55184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D082C77-DFEA-969B-41AB-784954AF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1939925"/>
            <a:ext cx="4637085" cy="3629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7B73C2CA-EBF6-734D-D17D-B831AEE27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2841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99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B36B8423-5274-6770-8827-6B0511F7598B}"/>
              </a:ext>
            </a:extLst>
          </p:cNvPr>
          <p:cNvSpPr/>
          <p:nvPr userDrawn="1"/>
        </p:nvSpPr>
        <p:spPr>
          <a:xfrm>
            <a:off x="0" y="0"/>
            <a:ext cx="5908675" cy="6858000"/>
          </a:xfrm>
          <a:prstGeom prst="rect">
            <a:avLst/>
          </a:prstGeom>
          <a:solidFill>
            <a:srgbClr val="63ADF2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0A7CCEFB-DD18-C43B-DC4A-4344F0229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898526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D082C77-DFEA-969B-41AB-784954AF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1939925"/>
            <a:ext cx="4637085" cy="3629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E3B0EA08-50C3-97DE-DED6-59A2E54D1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1976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B36B8423-5274-6770-8827-6B0511F7598B}"/>
              </a:ext>
            </a:extLst>
          </p:cNvPr>
          <p:cNvSpPr/>
          <p:nvPr userDrawn="1"/>
        </p:nvSpPr>
        <p:spPr>
          <a:xfrm>
            <a:off x="0" y="0"/>
            <a:ext cx="5908675" cy="5568950"/>
          </a:xfrm>
          <a:prstGeom prst="rect">
            <a:avLst/>
          </a:prstGeom>
          <a:solidFill>
            <a:srgbClr val="63ADF2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B7C52D01-1849-8D37-10C3-256168105B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D082C77-DFEA-969B-41AB-784954AF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2168525"/>
            <a:ext cx="4637085" cy="3400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DCA4F45A-CECB-2328-AD27-058525107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5294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36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23C7D3E1-AAE3-C00D-264A-6FFF86715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E1F54E04-F29B-8BBA-D997-CECD7343C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1939925"/>
            <a:ext cx="4637085" cy="3629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BC7957-EB00-3679-669D-F4F26EAD73D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1588" y="2349500"/>
            <a:ext cx="4637087" cy="3629025"/>
          </a:xfrm>
        </p:spPr>
        <p:txBody>
          <a:bodyPr lIns="0" tIns="0" rIns="0" bIns="0"/>
          <a:lstStyle>
            <a:lvl1pPr>
              <a:lnSpc>
                <a:spcPct val="110000"/>
              </a:lnSpc>
              <a:defRPr sz="2400"/>
            </a:lvl1pPr>
            <a:lvl2pPr>
              <a:lnSpc>
                <a:spcPct val="110000"/>
              </a:lnSpc>
              <a:defRPr sz="2000"/>
            </a:lvl2pPr>
            <a:lvl3pPr>
              <a:lnSpc>
                <a:spcPct val="110000"/>
              </a:lnSpc>
              <a:defRPr sz="1600"/>
            </a:lvl3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37192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EB8F9F66-97DB-13A0-A8EE-4139E842A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0558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2F6DFA84-D604-5D04-2533-C9C0115F73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E1F54E04-F29B-8BBA-D997-CECD7343C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71589" y="2349501"/>
            <a:ext cx="9648824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132A7F09-1625-7A31-3EAE-0A63727A6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9620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BA8D7292-C4F7-B4B0-58A1-3F8EC26A1D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395F4E20-EEA6-A92C-A855-61152236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2349500"/>
            <a:ext cx="4637087" cy="3219450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E1F54E04-F29B-8BBA-D997-CECD7343C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2349500"/>
            <a:ext cx="4637085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DAE1A2FE-B414-0DE3-5A6C-26D44A269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8240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60B7176-052A-D7B2-513E-044876F89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7AE1EAC-A0DB-B634-9D2B-404D53AF0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2F33C0-2493-49DF-59F5-2DE2150594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5F73E-AA5D-7140-881A-C455CC94F610}" type="datetime1">
              <a:rPr lang="nl-NL" smtClean="0"/>
              <a:t>12-03-2024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F6D5D4-0B41-AC67-2008-CF6F5D26F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8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7" r:id="rId3"/>
    <p:sldLayoutId id="2147483670" r:id="rId4"/>
    <p:sldLayoutId id="2147483671" r:id="rId5"/>
    <p:sldLayoutId id="2147483672" r:id="rId6"/>
    <p:sldLayoutId id="2147483663" r:id="rId7"/>
    <p:sldLayoutId id="2147483666" r:id="rId8"/>
    <p:sldLayoutId id="2147483662" r:id="rId9"/>
    <p:sldLayoutId id="2147483673" r:id="rId10"/>
    <p:sldLayoutId id="2147483668" r:id="rId11"/>
    <p:sldLayoutId id="2147483660" r:id="rId12"/>
    <p:sldLayoutId id="2147483669" r:id="rId13"/>
    <p:sldLayoutId id="2147483661" r:id="rId14"/>
    <p:sldLayoutId id="2147483650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58" r:id="rId23"/>
    <p:sldLayoutId id="2147483659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F064D220-2B49-2645-2711-169BA0D33B7C}"/>
              </a:ext>
            </a:extLst>
          </p:cNvPr>
          <p:cNvSpPr/>
          <p:nvPr/>
        </p:nvSpPr>
        <p:spPr>
          <a:xfrm>
            <a:off x="0" y="1"/>
            <a:ext cx="12192000" cy="6012703"/>
          </a:xfrm>
          <a:prstGeom prst="rect">
            <a:avLst/>
          </a:prstGeom>
          <a:solidFill>
            <a:srgbClr val="F5DDD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63ADF2"/>
              </a:solidFill>
            </a:endParaRPr>
          </a:p>
        </p:txBody>
      </p:sp>
      <p:pic>
        <p:nvPicPr>
          <p:cNvPr id="4" name="Afbeelding 3" descr="Afbeelding met Graphics, Lettertype, grafische vormgeving, schermopname&#10;&#10;Automatisch gegenereerde beschrijving">
            <a:extLst>
              <a:ext uri="{FF2B5EF4-FFF2-40B4-BE49-F238E27FC236}">
                <a16:creationId xmlns:a16="http://schemas.microsoft.com/office/drawing/2014/main" id="{C89A518B-CF17-4FC4-0086-260777033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911" y="3939638"/>
            <a:ext cx="1808119" cy="1738956"/>
          </a:xfrm>
          <a:prstGeom prst="rect">
            <a:avLst/>
          </a:prstGeom>
        </p:spPr>
      </p:pic>
      <p:pic>
        <p:nvPicPr>
          <p:cNvPr id="6" name="Afbeelding 5" descr="Afbeelding met Lettertype, Graphics, schermopname, logo&#10;&#10;Automatisch gegenereerde beschrijving">
            <a:extLst>
              <a:ext uri="{FF2B5EF4-FFF2-40B4-BE49-F238E27FC236}">
                <a16:creationId xmlns:a16="http://schemas.microsoft.com/office/drawing/2014/main" id="{1FE058C6-1F62-4CEF-D742-64F35B30A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769" y="6094911"/>
            <a:ext cx="1362011" cy="62667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53BD2FC5-3FC0-79F7-209B-BD274CC1DFCF}"/>
              </a:ext>
            </a:extLst>
          </p:cNvPr>
          <p:cNvSpPr txBox="1">
            <a:spLocks/>
          </p:cNvSpPr>
          <p:nvPr/>
        </p:nvSpPr>
        <p:spPr>
          <a:xfrm>
            <a:off x="1271588" y="866579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nl-NL" b="1" dirty="0">
                <a:solidFill>
                  <a:srgbClr val="3B11A3"/>
                </a:solidFill>
              </a:rPr>
              <a:t>Een school kiezen</a:t>
            </a:r>
            <a:br>
              <a:rPr lang="nl-NL" b="1" dirty="0">
                <a:solidFill>
                  <a:srgbClr val="3B11A3"/>
                </a:solidFill>
              </a:rPr>
            </a:br>
            <a:r>
              <a:rPr lang="nl-NL" sz="3000" b="1" dirty="0">
                <a:solidFill>
                  <a:srgbClr val="FE5F55"/>
                </a:solidFill>
              </a:rPr>
              <a:t>De Volgende Stap</a:t>
            </a:r>
          </a:p>
        </p:txBody>
      </p:sp>
      <p:pic>
        <p:nvPicPr>
          <p:cNvPr id="10" name="Tijdelijke aanduiding voor inhoud 4">
            <a:extLst>
              <a:ext uri="{FF2B5EF4-FFF2-40B4-BE49-F238E27FC236}">
                <a16:creationId xmlns:a16="http://schemas.microsoft.com/office/drawing/2014/main" id="{C14D545F-1ABD-27DD-AF11-9A1102F35A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798454" y="2192142"/>
            <a:ext cx="4595092" cy="358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03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054672D2-7015-654B-2989-0C44B4096DA3}"/>
              </a:ext>
            </a:extLst>
          </p:cNvPr>
          <p:cNvSpPr txBox="1">
            <a:spLocks/>
          </p:cNvSpPr>
          <p:nvPr/>
        </p:nvSpPr>
        <p:spPr>
          <a:xfrm>
            <a:off x="1271588" y="1233487"/>
            <a:ext cx="9648824" cy="84149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De identiteit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8A21C28-3B35-2E2D-7FE6-FEAD0D436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10</a:t>
            </a:fld>
            <a:endParaRPr lang="nl-NL" dirty="0"/>
          </a:p>
        </p:txBody>
      </p:sp>
      <p:pic>
        <p:nvPicPr>
          <p:cNvPr id="4" name="Tijdelijke aanduiding voor inhoud 3" descr="Afbeelding met kleding, persoon, schoeisel, person&#10;&#10;Automatisch gegenereerde beschrijving">
            <a:extLst>
              <a:ext uri="{FF2B5EF4-FFF2-40B4-BE49-F238E27FC236}">
                <a16:creationId xmlns:a16="http://schemas.microsoft.com/office/drawing/2014/main" id="{B69AAB77-3D12-DB9D-F475-19298EB58E5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r="3593"/>
          <a:stretch/>
        </p:blipFill>
        <p:spPr>
          <a:xfrm>
            <a:off x="7569199" y="2372232"/>
            <a:ext cx="4622801" cy="3196719"/>
          </a:xfr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71E5BA-B528-E9E8-74AC-F4909636002E}"/>
              </a:ext>
            </a:extLst>
          </p:cNvPr>
          <p:cNvSpPr txBox="1">
            <a:spLocks/>
          </p:cNvSpPr>
          <p:nvPr/>
        </p:nvSpPr>
        <p:spPr>
          <a:xfrm>
            <a:off x="1271586" y="2384425"/>
            <a:ext cx="6297613" cy="318452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Is het een openbare school?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Religie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Normen en waarden</a:t>
            </a:r>
            <a:br>
              <a:rPr lang="nl-NL" sz="1800" dirty="0"/>
            </a:br>
            <a:r>
              <a:rPr lang="nl-NL" sz="1800" dirty="0"/>
              <a:t>Bijvoorbeeld: Wat doet de school tegen pesten? </a:t>
            </a:r>
          </a:p>
        </p:txBody>
      </p:sp>
    </p:spTree>
    <p:extLst>
      <p:ext uri="{BB962C8B-B14F-4D97-AF65-F5344CB8AC3E}">
        <p14:creationId xmlns:p14="http://schemas.microsoft.com/office/powerpoint/2010/main" val="197222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9836618-D6FC-08C9-1A36-098F40BAF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D464A3A-2CDD-B828-5E63-C36E7C64515B}"/>
              </a:ext>
            </a:extLst>
          </p:cNvPr>
          <p:cNvSpPr txBox="1">
            <a:spLocks/>
          </p:cNvSpPr>
          <p:nvPr/>
        </p:nvSpPr>
        <p:spPr>
          <a:xfrm>
            <a:off x="1271586" y="2384425"/>
            <a:ext cx="7550681" cy="318452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b="1" dirty="0"/>
              <a:t>Is de school dichtbij huis?</a:t>
            </a:r>
          </a:p>
          <a:p>
            <a:pPr>
              <a:lnSpc>
                <a:spcPct val="130000"/>
              </a:lnSpc>
            </a:pPr>
            <a:r>
              <a:rPr lang="nl-NL" sz="1800" b="1" dirty="0"/>
              <a:t>Hoe gaat je kind naar school? </a:t>
            </a:r>
            <a:br>
              <a:rPr lang="nl-NL" sz="1800" b="1" dirty="0"/>
            </a:br>
            <a:r>
              <a:rPr lang="nl-NL" sz="1800" dirty="0"/>
              <a:t>Met de fiets? Met de bus?  </a:t>
            </a:r>
          </a:p>
          <a:p>
            <a:pPr>
              <a:lnSpc>
                <a:spcPct val="130000"/>
              </a:lnSpc>
            </a:pPr>
            <a:r>
              <a:rPr lang="nl-NL" sz="1800" b="1" dirty="0"/>
              <a:t>Hoe ziet het gebouw eruit? </a:t>
            </a:r>
            <a:br>
              <a:rPr lang="nl-NL" sz="1800" b="1" dirty="0"/>
            </a:br>
            <a:r>
              <a:rPr lang="nl-NL" sz="1800" dirty="0"/>
              <a:t>Binnen en buiten?</a:t>
            </a:r>
          </a:p>
          <a:p>
            <a:pPr>
              <a:lnSpc>
                <a:spcPct val="130000"/>
              </a:lnSpc>
            </a:pPr>
            <a:r>
              <a:rPr lang="nl-NL" sz="1800" b="1" dirty="0"/>
              <a:t>Hoe zijn de sportvelden, de praktijklokalen ..</a:t>
            </a:r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D2867616-2EB0-23EF-02B0-838496EC1067}"/>
              </a:ext>
            </a:extLst>
          </p:cNvPr>
          <p:cNvSpPr txBox="1">
            <a:spLocks/>
          </p:cNvSpPr>
          <p:nvPr/>
        </p:nvSpPr>
        <p:spPr>
          <a:xfrm>
            <a:off x="1271588" y="1233487"/>
            <a:ext cx="9648824" cy="84149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Locatie en gebouw</a:t>
            </a:r>
          </a:p>
        </p:txBody>
      </p:sp>
      <p:pic>
        <p:nvPicPr>
          <p:cNvPr id="2" name="Afbeelding 1" descr="Afbeelding met ontwerp, creativiteit, illustratie&#10;&#10;Automatisch gegenereerde beschrijving">
            <a:extLst>
              <a:ext uri="{FF2B5EF4-FFF2-40B4-BE49-F238E27FC236}">
                <a16:creationId xmlns:a16="http://schemas.microsoft.com/office/drawing/2014/main" id="{9D05C58D-6907-F8D0-8386-D1186AB85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017" y="2292289"/>
            <a:ext cx="4519314" cy="336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87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2374C0AA-D44B-F3D2-182D-201533DA78BB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462084190"/>
              </p:ext>
            </p:extLst>
          </p:nvPr>
        </p:nvGraphicFramePr>
        <p:xfrm>
          <a:off x="7569200" y="1233488"/>
          <a:ext cx="4622800" cy="4335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48D3CAF3-057B-81AF-2823-CEB85D3ECC0D}"/>
              </a:ext>
            </a:extLst>
          </p:cNvPr>
          <p:cNvSpPr txBox="1">
            <a:spLocks/>
          </p:cNvSpPr>
          <p:nvPr/>
        </p:nvSpPr>
        <p:spPr>
          <a:xfrm>
            <a:off x="1271586" y="2384425"/>
            <a:ext cx="6875951" cy="318452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Welke scholen ken je al? </a:t>
            </a:r>
          </a:p>
          <a:p>
            <a:pPr>
              <a:lnSpc>
                <a:spcPct val="130000"/>
              </a:lnSpc>
              <a:tabLst>
                <a:tab pos="1549400" algn="l"/>
              </a:tabLst>
            </a:pPr>
            <a:r>
              <a:rPr lang="nl-NL" sz="1800" dirty="0"/>
              <a:t>Waar gaan bekenden naar school?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Wat weet je over scholen via familie en vrienden?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Wat is de rol van ouders op de school?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De ouderbijdrage </a:t>
            </a: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054672D2-7015-654B-2989-0C44B4096DA3}"/>
              </a:ext>
            </a:extLst>
          </p:cNvPr>
          <p:cNvSpPr txBox="1">
            <a:spLocks/>
          </p:cNvSpPr>
          <p:nvPr/>
        </p:nvSpPr>
        <p:spPr>
          <a:xfrm>
            <a:off x="1271588" y="1233487"/>
            <a:ext cx="9648824" cy="84149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Persoonlijke voorkeur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8A21C28-3B35-2E2D-7FE6-FEAD0D436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8764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9836618-D6FC-08C9-1A36-098F40BAF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13</a:t>
            </a:fld>
            <a:endParaRPr lang="nl-NL" dirty="0"/>
          </a:p>
        </p:txBody>
      </p:sp>
      <p:graphicFrame>
        <p:nvGraphicFramePr>
          <p:cNvPr id="6" name="Tijdelijke aanduiding voor inhoud 3">
            <a:extLst>
              <a:ext uri="{FF2B5EF4-FFF2-40B4-BE49-F238E27FC236}">
                <a16:creationId xmlns:a16="http://schemas.microsoft.com/office/drawing/2014/main" id="{DFFE2F2E-E281-21AD-32FF-D64664BFFB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0829188"/>
              </p:ext>
            </p:extLst>
          </p:nvPr>
        </p:nvGraphicFramePr>
        <p:xfrm>
          <a:off x="7569200" y="1233488"/>
          <a:ext cx="4622800" cy="4335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D464A3A-2CDD-B828-5E63-C36E7C64515B}"/>
              </a:ext>
            </a:extLst>
          </p:cNvPr>
          <p:cNvSpPr txBox="1">
            <a:spLocks/>
          </p:cNvSpPr>
          <p:nvPr/>
        </p:nvSpPr>
        <p:spPr>
          <a:xfrm>
            <a:off x="1271586" y="2384425"/>
            <a:ext cx="6875951" cy="3184526"/>
          </a:xfrm>
          <a:prstGeom prst="rect">
            <a:avLst/>
          </a:prstGeom>
        </p:spPr>
        <p:txBody>
          <a:bodyPr tIns="46800" rIns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b="1" dirty="0"/>
              <a:t>Welke speciale ondersteuning biedt de school?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nl-NL" sz="1800" dirty="0"/>
              <a:t>   Bijvoorbeeld dyslexie, huiswerk, zorg… </a:t>
            </a:r>
          </a:p>
          <a:p>
            <a:pPr>
              <a:lnSpc>
                <a:spcPct val="130000"/>
              </a:lnSpc>
            </a:pPr>
            <a:r>
              <a:rPr lang="nl-NL" sz="1800" b="1" dirty="0"/>
              <a:t>Welke bijzondere ondersteuning krijgt je kind op </a:t>
            </a:r>
            <a:br>
              <a:rPr lang="nl-NL" sz="1800" b="1" dirty="0"/>
            </a:br>
            <a:r>
              <a:rPr lang="nl-NL" sz="1800" b="1" dirty="0"/>
              <a:t>de basisschool? </a:t>
            </a:r>
            <a:br>
              <a:rPr lang="nl-NL" sz="1800" dirty="0"/>
            </a:br>
            <a:r>
              <a:rPr lang="nl-NL" sz="1800" dirty="0"/>
              <a:t>Kijk of de nieuwe school dit ook heeft! </a:t>
            </a:r>
          </a:p>
          <a:p>
            <a:pPr>
              <a:lnSpc>
                <a:spcPct val="130000"/>
              </a:lnSpc>
            </a:pPr>
            <a:r>
              <a:rPr lang="nl-NL" sz="1800" b="1" dirty="0"/>
              <a:t>Leerlingenvervoer</a:t>
            </a:r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D2867616-2EB0-23EF-02B0-838496EC1067}"/>
              </a:ext>
            </a:extLst>
          </p:cNvPr>
          <p:cNvSpPr txBox="1">
            <a:spLocks/>
          </p:cNvSpPr>
          <p:nvPr/>
        </p:nvSpPr>
        <p:spPr>
          <a:xfrm>
            <a:off x="1271588" y="1233487"/>
            <a:ext cx="9648824" cy="84149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Speciale ondersteuning</a:t>
            </a:r>
          </a:p>
        </p:txBody>
      </p:sp>
    </p:spTree>
    <p:extLst>
      <p:ext uri="{BB962C8B-B14F-4D97-AF65-F5344CB8AC3E}">
        <p14:creationId xmlns:p14="http://schemas.microsoft.com/office/powerpoint/2010/main" val="3301817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enfilm, clipart, Graphics, illustratie&#10;&#10;Automatisch gegenereerde beschrijving">
            <a:extLst>
              <a:ext uri="{FF2B5EF4-FFF2-40B4-BE49-F238E27FC236}">
                <a16:creationId xmlns:a16="http://schemas.microsoft.com/office/drawing/2014/main" id="{8034A989-04FC-7027-2574-D3F176ED2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051" y="715962"/>
            <a:ext cx="6910565" cy="538475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052DACC-DAC4-BC10-3D3E-68A7494D2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659" y="2885294"/>
            <a:ext cx="5003800" cy="1301695"/>
          </a:xfrm>
        </p:spPr>
        <p:txBody>
          <a:bodyPr>
            <a:normAutofit/>
          </a:bodyPr>
          <a:lstStyle/>
          <a:p>
            <a:r>
              <a:rPr lang="nl-NL" sz="4200" dirty="0"/>
              <a:t>Wat vind jij belangrijk?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5F6477-9E4E-D0AD-8427-E3CF39CCD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7671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4">
            <a:extLst>
              <a:ext uri="{FF2B5EF4-FFF2-40B4-BE49-F238E27FC236}">
                <a16:creationId xmlns:a16="http://schemas.microsoft.com/office/drawing/2014/main" id="{0A0D406D-A41E-9322-A137-7B8908404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052DACC-DAC4-BC10-3D3E-68A7494D2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20" y="2991174"/>
            <a:ext cx="5314219" cy="1311320"/>
          </a:xfrm>
        </p:spPr>
        <p:txBody>
          <a:bodyPr>
            <a:normAutofit/>
          </a:bodyPr>
          <a:lstStyle/>
          <a:p>
            <a:r>
              <a:rPr lang="nl-NL" b="1" dirty="0"/>
              <a:t>De mening van ouders over de school is belangrijker </a:t>
            </a:r>
            <a:br>
              <a:rPr lang="nl-NL" b="1" dirty="0"/>
            </a:br>
            <a:r>
              <a:rPr lang="nl-NL" b="1" dirty="0"/>
              <a:t>dan die van het kind. 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5F6477-9E4E-D0AD-8427-E3CF39CCD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119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4">
            <a:extLst>
              <a:ext uri="{FF2B5EF4-FFF2-40B4-BE49-F238E27FC236}">
                <a16:creationId xmlns:a16="http://schemas.microsoft.com/office/drawing/2014/main" id="{0A0D406D-A41E-9322-A137-7B8908404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052DACC-DAC4-BC10-3D3E-68A7494D2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19" y="3154802"/>
            <a:ext cx="5314219" cy="2182283"/>
          </a:xfrm>
        </p:spPr>
        <p:txBody>
          <a:bodyPr>
            <a:normAutofit/>
          </a:bodyPr>
          <a:lstStyle/>
          <a:p>
            <a:r>
              <a:rPr lang="nl-NL" b="1" dirty="0"/>
              <a:t>Een kind mag zelf een school kiezen. 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5F6477-9E4E-D0AD-8427-E3CF39CCD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9008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4">
            <a:extLst>
              <a:ext uri="{FF2B5EF4-FFF2-40B4-BE49-F238E27FC236}">
                <a16:creationId xmlns:a16="http://schemas.microsoft.com/office/drawing/2014/main" id="{0A0D406D-A41E-9322-A137-7B8908404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052DACC-DAC4-BC10-3D3E-68A7494D2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19" y="3154802"/>
            <a:ext cx="5513512" cy="2182283"/>
          </a:xfrm>
        </p:spPr>
        <p:txBody>
          <a:bodyPr>
            <a:normAutofit/>
          </a:bodyPr>
          <a:lstStyle/>
          <a:p>
            <a:r>
              <a:rPr lang="nl-NL" b="1" dirty="0"/>
              <a:t>Het is belangrijk dat kinderen naar dezelfde school gaan als hun vrienden.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5F6477-9E4E-D0AD-8427-E3CF39CCD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2425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4">
            <a:extLst>
              <a:ext uri="{FF2B5EF4-FFF2-40B4-BE49-F238E27FC236}">
                <a16:creationId xmlns:a16="http://schemas.microsoft.com/office/drawing/2014/main" id="{0A0D406D-A41E-9322-A137-7B8908404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052DACC-DAC4-BC10-3D3E-68A7494D2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19" y="3154802"/>
            <a:ext cx="5314219" cy="2182283"/>
          </a:xfrm>
        </p:spPr>
        <p:txBody>
          <a:bodyPr>
            <a:normAutofit/>
          </a:bodyPr>
          <a:lstStyle/>
          <a:p>
            <a:r>
              <a:rPr lang="nl-NL" b="1" dirty="0"/>
              <a:t>De school is dichtbij huis.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5F6477-9E4E-D0AD-8427-E3CF39CCD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0698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4">
            <a:extLst>
              <a:ext uri="{FF2B5EF4-FFF2-40B4-BE49-F238E27FC236}">
                <a16:creationId xmlns:a16="http://schemas.microsoft.com/office/drawing/2014/main" id="{0A0D406D-A41E-9322-A137-7B8908404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052DACC-DAC4-BC10-3D3E-68A7494D2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19" y="3154802"/>
            <a:ext cx="5314219" cy="2182283"/>
          </a:xfrm>
        </p:spPr>
        <p:txBody>
          <a:bodyPr>
            <a:normAutofit/>
          </a:bodyPr>
          <a:lstStyle/>
          <a:p>
            <a:r>
              <a:rPr lang="nl-NL" b="1" dirty="0"/>
              <a:t>De identiteit van een </a:t>
            </a:r>
            <a:br>
              <a:rPr lang="nl-NL" b="1" dirty="0"/>
            </a:br>
            <a:r>
              <a:rPr lang="nl-NL" b="1" dirty="0"/>
              <a:t>school is belangrijk. </a:t>
            </a:r>
            <a:br>
              <a:rPr lang="nl-NL" dirty="0"/>
            </a:b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5F6477-9E4E-D0AD-8427-E3CF39CCD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2762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Graphics, clipart, grafische vormgeving, illustratie&#10;&#10;Automatisch gegenereerde beschrijving">
            <a:extLst>
              <a:ext uri="{FF2B5EF4-FFF2-40B4-BE49-F238E27FC236}">
                <a16:creationId xmlns:a16="http://schemas.microsoft.com/office/drawing/2014/main" id="{A6B50D59-8EB1-7CAA-1BEF-C6F91E980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124" y="2360933"/>
            <a:ext cx="4443264" cy="3462216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CCDF47-3B48-EB35-5E4E-5B1AEF1D43F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1588" y="2360933"/>
            <a:ext cx="5815012" cy="3208017"/>
          </a:xfrm>
        </p:spPr>
        <p:txBody>
          <a:bodyPr lIns="0">
            <a:noAutofit/>
          </a:bodyPr>
          <a:lstStyle/>
          <a:p>
            <a:pPr lvl="0">
              <a:lnSpc>
                <a:spcPct val="130000"/>
              </a:lnSpc>
            </a:pPr>
            <a:r>
              <a:rPr lang="nl-NL" sz="1800" dirty="0"/>
              <a:t>Ik ken de scholen in de buurt.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Ik weet waar je op kan letten bij het kiezen </a:t>
            </a:r>
            <a:br>
              <a:rPr lang="nl-NL" sz="1800" dirty="0"/>
            </a:br>
            <a:r>
              <a:rPr lang="nl-NL" sz="1800" dirty="0"/>
              <a:t>van een school.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Ik weet hoe ik informatie kan krijgen over </a:t>
            </a:r>
            <a:br>
              <a:rPr lang="nl-NL" sz="1800" dirty="0"/>
            </a:br>
            <a:r>
              <a:rPr lang="nl-NL" sz="1800" dirty="0"/>
              <a:t>een school.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Ik kan vragen stellen over de middelbare school.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Ik begrijp de belangrijke woorden bij het kiezen van een school.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E2D4F30-3A82-3D45-1110-114A9639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94668"/>
            <a:ext cx="9648824" cy="693208"/>
          </a:xfrm>
        </p:spPr>
        <p:txBody>
          <a:bodyPr/>
          <a:lstStyle/>
          <a:p>
            <a:r>
              <a:rPr lang="nl-NL" sz="3000" b="1"/>
              <a:t>Wat leer </a:t>
            </a:r>
            <a:r>
              <a:rPr lang="nl-NL" sz="3000" b="1" dirty="0"/>
              <a:t>je vandaag?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B342CA7-3264-1841-2603-1BD9A9E85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76834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4">
            <a:extLst>
              <a:ext uri="{FF2B5EF4-FFF2-40B4-BE49-F238E27FC236}">
                <a16:creationId xmlns:a16="http://schemas.microsoft.com/office/drawing/2014/main" id="{0A0D406D-A41E-9322-A137-7B8908404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052DACC-DAC4-BC10-3D3E-68A7494D2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19" y="2932063"/>
            <a:ext cx="5314219" cy="2182283"/>
          </a:xfrm>
        </p:spPr>
        <p:txBody>
          <a:bodyPr>
            <a:normAutofit/>
          </a:bodyPr>
          <a:lstStyle/>
          <a:p>
            <a:r>
              <a:rPr lang="nl-NL" b="1" dirty="0"/>
              <a:t>Het is belangrijk dat een school meerdere niveaus aanbiedt. 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5F6477-9E4E-D0AD-8427-E3CF39CCD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8052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4">
            <a:extLst>
              <a:ext uri="{FF2B5EF4-FFF2-40B4-BE49-F238E27FC236}">
                <a16:creationId xmlns:a16="http://schemas.microsoft.com/office/drawing/2014/main" id="{0A0D406D-A41E-9322-A137-7B8908404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052DACC-DAC4-BC10-3D3E-68A7494D2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19" y="3154802"/>
            <a:ext cx="5314219" cy="2182283"/>
          </a:xfrm>
        </p:spPr>
        <p:txBody>
          <a:bodyPr>
            <a:normAutofit/>
          </a:bodyPr>
          <a:lstStyle/>
          <a:p>
            <a:r>
              <a:rPr lang="nl-NL" b="1" dirty="0"/>
              <a:t>Het is belangrijk om naar open dagen te gaan. 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5F6477-9E4E-D0AD-8427-E3CF39CCD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8819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4">
            <a:extLst>
              <a:ext uri="{FF2B5EF4-FFF2-40B4-BE49-F238E27FC236}">
                <a16:creationId xmlns:a16="http://schemas.microsoft.com/office/drawing/2014/main" id="{0A0D406D-A41E-9322-A137-7B8908404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052DACC-DAC4-BC10-3D3E-68A7494D2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19" y="3154802"/>
            <a:ext cx="5314219" cy="2182283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Het is belangrijk dat de profielen die de school aanbiedt in de bovenbouw passen bij </a:t>
            </a:r>
            <a:r>
              <a:rPr lang="nl-NL" dirty="0"/>
              <a:t>mijn</a:t>
            </a:r>
            <a:r>
              <a:rPr lang="nl-NL" b="1" dirty="0"/>
              <a:t> kind.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5F6477-9E4E-D0AD-8427-E3CF39CCD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2389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4">
            <a:extLst>
              <a:ext uri="{FF2B5EF4-FFF2-40B4-BE49-F238E27FC236}">
                <a16:creationId xmlns:a16="http://schemas.microsoft.com/office/drawing/2014/main" id="{0A0D406D-A41E-9322-A137-7B8908404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052DACC-DAC4-BC10-3D3E-68A7494D2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19" y="3154802"/>
            <a:ext cx="5314219" cy="2182283"/>
          </a:xfrm>
        </p:spPr>
        <p:txBody>
          <a:bodyPr>
            <a:normAutofit/>
          </a:bodyPr>
          <a:lstStyle/>
          <a:p>
            <a:r>
              <a:rPr lang="nl-NL" b="1" dirty="0"/>
              <a:t>Ik vind het fijn als het gebouw mooi en nieuw is.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5F6477-9E4E-D0AD-8427-E3CF39CCD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5827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4">
            <a:extLst>
              <a:ext uri="{FF2B5EF4-FFF2-40B4-BE49-F238E27FC236}">
                <a16:creationId xmlns:a16="http://schemas.microsoft.com/office/drawing/2014/main" id="{0A0D406D-A41E-9322-A137-7B8908404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052DACC-DAC4-BC10-3D3E-68A7494D2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19" y="3154802"/>
            <a:ext cx="5314219" cy="2182283"/>
          </a:xfrm>
        </p:spPr>
        <p:txBody>
          <a:bodyPr>
            <a:normAutofit/>
          </a:bodyPr>
          <a:lstStyle/>
          <a:p>
            <a:r>
              <a:rPr lang="nl-NL" b="1" dirty="0"/>
              <a:t>De leerkracht van groep </a:t>
            </a:r>
            <a:br>
              <a:rPr lang="nl-NL" b="1" dirty="0"/>
            </a:br>
            <a:r>
              <a:rPr lang="nl-NL" b="1" dirty="0"/>
              <a:t>8 moet helpen bij de schoolkeuze.</a:t>
            </a:r>
            <a:br>
              <a:rPr lang="nl-NL" dirty="0"/>
            </a:b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5F6477-9E4E-D0AD-8427-E3CF39CCD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499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4">
            <a:extLst>
              <a:ext uri="{FF2B5EF4-FFF2-40B4-BE49-F238E27FC236}">
                <a16:creationId xmlns:a16="http://schemas.microsoft.com/office/drawing/2014/main" id="{0A0D406D-A41E-9322-A137-7B8908404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052DACC-DAC4-BC10-3D3E-68A7494D2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19" y="3154802"/>
            <a:ext cx="5314219" cy="2182283"/>
          </a:xfrm>
        </p:spPr>
        <p:txBody>
          <a:bodyPr>
            <a:normAutofit/>
          </a:bodyPr>
          <a:lstStyle/>
          <a:p>
            <a:r>
              <a:rPr lang="nl-NL" b="1" dirty="0"/>
              <a:t>Ik kies een </a:t>
            </a:r>
            <a:r>
              <a:rPr lang="nl-NL" dirty="0"/>
              <a:t>kleine</a:t>
            </a:r>
            <a:r>
              <a:rPr lang="nl-NL" b="1" dirty="0"/>
              <a:t> school voor mijn kind. 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5F6477-9E4E-D0AD-8427-E3CF39CCD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375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4">
            <a:extLst>
              <a:ext uri="{FF2B5EF4-FFF2-40B4-BE49-F238E27FC236}">
                <a16:creationId xmlns:a16="http://schemas.microsoft.com/office/drawing/2014/main" id="{0A0D406D-A41E-9322-A137-7B8908404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052DACC-DAC4-BC10-3D3E-68A7494D2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19" y="3154802"/>
            <a:ext cx="5314219" cy="2182283"/>
          </a:xfrm>
        </p:spPr>
        <p:txBody>
          <a:bodyPr>
            <a:normAutofit/>
          </a:bodyPr>
          <a:lstStyle/>
          <a:p>
            <a:r>
              <a:rPr lang="nl-NL" b="1" dirty="0"/>
              <a:t>Ik kies een school met kleine klassen. </a:t>
            </a:r>
            <a:br>
              <a:rPr lang="nl-NL" dirty="0"/>
            </a:b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5F6477-9E4E-D0AD-8427-E3CF39CCD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3351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4">
            <a:extLst>
              <a:ext uri="{FF2B5EF4-FFF2-40B4-BE49-F238E27FC236}">
                <a16:creationId xmlns:a16="http://schemas.microsoft.com/office/drawing/2014/main" id="{0A0D406D-A41E-9322-A137-7B8908404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052DACC-DAC4-BC10-3D3E-68A7494D2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19" y="3154802"/>
            <a:ext cx="5314219" cy="2182283"/>
          </a:xfrm>
        </p:spPr>
        <p:txBody>
          <a:bodyPr>
            <a:normAutofit/>
          </a:bodyPr>
          <a:lstStyle/>
          <a:p>
            <a:r>
              <a:rPr lang="nl-NL" b="1" dirty="0"/>
              <a:t>Ik kies een school met veel extra activiteiten.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5F6477-9E4E-D0AD-8427-E3CF39CCD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3868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4">
            <a:extLst>
              <a:ext uri="{FF2B5EF4-FFF2-40B4-BE49-F238E27FC236}">
                <a16:creationId xmlns:a16="http://schemas.microsoft.com/office/drawing/2014/main" id="{0A0D406D-A41E-9322-A137-7B8908404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052DACC-DAC4-BC10-3D3E-68A7494D2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19" y="3154802"/>
            <a:ext cx="5314219" cy="2182283"/>
          </a:xfrm>
        </p:spPr>
        <p:txBody>
          <a:bodyPr>
            <a:normAutofit/>
          </a:bodyPr>
          <a:lstStyle/>
          <a:p>
            <a:r>
              <a:rPr lang="nl-NL" b="1" dirty="0"/>
              <a:t>Ik vraag advies familie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en</a:t>
            </a:r>
            <a:r>
              <a:rPr lang="nl-NL" b="1" dirty="0"/>
              <a:t> vrienden bij de schoolkeuze. </a:t>
            </a:r>
            <a:br>
              <a:rPr lang="nl-NL" dirty="0"/>
            </a:b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5F6477-9E4E-D0AD-8427-E3CF39CCD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9275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4">
            <a:extLst>
              <a:ext uri="{FF2B5EF4-FFF2-40B4-BE49-F238E27FC236}">
                <a16:creationId xmlns:a16="http://schemas.microsoft.com/office/drawing/2014/main" id="{0A0D406D-A41E-9322-A137-7B8908404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052DACC-DAC4-BC10-3D3E-68A7494D2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19" y="3154802"/>
            <a:ext cx="5314219" cy="2182283"/>
          </a:xfrm>
        </p:spPr>
        <p:txBody>
          <a:bodyPr>
            <a:normAutofit/>
          </a:bodyPr>
          <a:lstStyle/>
          <a:p>
            <a:r>
              <a:rPr lang="nl-NL" b="1" dirty="0"/>
              <a:t>Ik vind het belangrijk dat mijn kind individuele begeleiding krijgt op school. 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5F6477-9E4E-D0AD-8427-E3CF39CCD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4605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CCDF47-3B48-EB35-5E4E-5B1AEF1D43F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1588" y="2349500"/>
            <a:ext cx="4637087" cy="362902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nl-NL" sz="1800" dirty="0"/>
              <a:t>Wat weet je nog?</a:t>
            </a:r>
          </a:p>
          <a:p>
            <a:pPr>
              <a:lnSpc>
                <a:spcPct val="120000"/>
              </a:lnSpc>
            </a:pPr>
            <a:r>
              <a:rPr lang="nl-NL" sz="1800" dirty="0"/>
              <a:t>Nieuwe vragen?</a:t>
            </a:r>
          </a:p>
          <a:p>
            <a:pPr>
              <a:lnSpc>
                <a:spcPct val="120000"/>
              </a:lnSpc>
            </a:pPr>
            <a:r>
              <a:rPr lang="nl-NL" sz="1800" dirty="0"/>
              <a:t>Opdrachten gemaakt?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E2D4F30-3A82-3D45-1110-114A9639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02266"/>
            <a:ext cx="9648824" cy="179387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3000" b="1" dirty="0"/>
              <a:t>De vorige keer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1C9428-BC8A-9DE7-D73A-3003C5594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</a:t>
            </a:fld>
            <a:endParaRPr lang="nl-NL" dirty="0"/>
          </a:p>
        </p:txBody>
      </p:sp>
      <p:pic>
        <p:nvPicPr>
          <p:cNvPr id="7" name="Afbeelding 6" descr="Afbeelding met clipart, Kinderkunst, tekenfilm, kunst&#10;&#10;Automatisch gegenereerde beschrijving">
            <a:extLst>
              <a:ext uri="{FF2B5EF4-FFF2-40B4-BE49-F238E27FC236}">
                <a16:creationId xmlns:a16="http://schemas.microsoft.com/office/drawing/2014/main" id="{38DD3E43-CCB4-6934-6C2D-71DE32506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878" y="2158233"/>
            <a:ext cx="4757417" cy="370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825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4">
            <a:extLst>
              <a:ext uri="{FF2B5EF4-FFF2-40B4-BE49-F238E27FC236}">
                <a16:creationId xmlns:a16="http://schemas.microsoft.com/office/drawing/2014/main" id="{0A0D406D-A41E-9322-A137-7B8908404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052DACC-DAC4-BC10-3D3E-68A7494D2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19" y="2826556"/>
            <a:ext cx="5314219" cy="2182283"/>
          </a:xfrm>
        </p:spPr>
        <p:txBody>
          <a:bodyPr>
            <a:normAutofit/>
          </a:bodyPr>
          <a:lstStyle/>
          <a:p>
            <a:r>
              <a:rPr lang="nl-NL" b="1" dirty="0"/>
              <a:t>Kinderen moeten zelf kunnen kiezen wat ze </a:t>
            </a:r>
            <a:br>
              <a:rPr lang="nl-NL" b="1" dirty="0"/>
            </a:br>
            <a:r>
              <a:rPr lang="nl-NL" b="1" dirty="0"/>
              <a:t>willen leren op school.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5F6477-9E4E-D0AD-8427-E3CF39CCD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9753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4BE8FFC-617C-1E0B-2932-78936D36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 vind je informatie over scholen?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D8FBC2-4AD3-6A96-7D15-3AC2125BF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31</a:t>
            </a:fld>
            <a:endParaRPr lang="nl-NL" dirty="0"/>
          </a:p>
        </p:txBody>
      </p:sp>
      <p:pic>
        <p:nvPicPr>
          <p:cNvPr id="5" name="Afbeelding 4" descr="Afbeelding met schaatsen, creativiteit&#10;&#10;Automatisch gegenereerde beschrijving">
            <a:extLst>
              <a:ext uri="{FF2B5EF4-FFF2-40B4-BE49-F238E27FC236}">
                <a16:creationId xmlns:a16="http://schemas.microsoft.com/office/drawing/2014/main" id="{609B9FFF-8FD0-1705-4D13-9DFBFAB5B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944" y="1939925"/>
            <a:ext cx="7018112" cy="416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79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66927-8301-5AAF-A4D4-8C552DB1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7" y="1235605"/>
            <a:ext cx="9648824" cy="693208"/>
          </a:xfrm>
        </p:spPr>
        <p:txBody>
          <a:bodyPr>
            <a:normAutofit/>
          </a:bodyPr>
          <a:lstStyle/>
          <a:p>
            <a:r>
              <a:rPr lang="nl-NL" dirty="0"/>
              <a:t>De open dag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B88A28E-6251-DF23-311B-C9FCA80F5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32</a:t>
            </a:fld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A6C94E-1E03-5D06-C3DE-9FDDDF166FDF}"/>
              </a:ext>
            </a:extLst>
          </p:cNvPr>
          <p:cNvSpPr txBox="1"/>
          <p:nvPr/>
        </p:nvSpPr>
        <p:spPr>
          <a:xfrm>
            <a:off x="1271587" y="2349500"/>
            <a:ext cx="5577945" cy="3212042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Voor groep 7 en groep 8.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Voor ouders.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De school geeft informatie.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Je krijgt een rondleiding.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Je mag in de school kijken.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Je kunt praten met docenten.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Je kunt praten met leerlingen.</a:t>
            </a:r>
          </a:p>
        </p:txBody>
      </p:sp>
      <p:pic>
        <p:nvPicPr>
          <p:cNvPr id="4" name="Afbeelding 3" descr="Afbeelding met schaatsen, creativiteit&#10;&#10;Automatisch gegenereerde beschrijving">
            <a:extLst>
              <a:ext uri="{FF2B5EF4-FFF2-40B4-BE49-F238E27FC236}">
                <a16:creationId xmlns:a16="http://schemas.microsoft.com/office/drawing/2014/main" id="{07DF3B38-8BC8-6ED0-EC26-1070E8210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818" y="1886787"/>
            <a:ext cx="7141430" cy="423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616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66927-8301-5AAF-A4D4-8C552DB14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Video: Naar een open dag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B88A28E-6251-DF23-311B-C9FCA80F5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33</a:t>
            </a:fld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A6C94E-1E03-5D06-C3DE-9FDDDF166FDF}"/>
              </a:ext>
            </a:extLst>
          </p:cNvPr>
          <p:cNvSpPr txBox="1"/>
          <p:nvPr/>
        </p:nvSpPr>
        <p:spPr>
          <a:xfrm>
            <a:off x="1271588" y="2349500"/>
            <a:ext cx="4637088" cy="3212042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Welke vragen heeft de moeder?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Wat gaan de docent en de </a:t>
            </a:r>
            <a:br>
              <a:rPr lang="nl-NL" dirty="0"/>
            </a:br>
            <a:r>
              <a:rPr lang="nl-NL" dirty="0"/>
              <a:t>moeder doen?</a:t>
            </a:r>
          </a:p>
        </p:txBody>
      </p:sp>
      <p:pic>
        <p:nvPicPr>
          <p:cNvPr id="6" name="Afbeelding 5" descr="Afbeelding met kleding, Menselijk gezicht, persoon, muur&#10;&#10;Automatisch gegenereerde beschrijving">
            <a:extLst>
              <a:ext uri="{FF2B5EF4-FFF2-40B4-BE49-F238E27FC236}">
                <a16:creationId xmlns:a16="http://schemas.microsoft.com/office/drawing/2014/main" id="{9F07A766-E549-D74E-015D-FC30726BCC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5"/>
          <a:stretch/>
        </p:blipFill>
        <p:spPr>
          <a:xfrm>
            <a:off x="5908676" y="2356908"/>
            <a:ext cx="5612484" cy="321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828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5D090A9D-38ED-6DF5-6957-039CC98460C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6569" b="4083"/>
          <a:stretch/>
        </p:blipFill>
        <p:spPr>
          <a:xfrm>
            <a:off x="2184225" y="2274073"/>
            <a:ext cx="8071002" cy="331873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4BE8FFC-617C-1E0B-2932-78936D36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vragen wil jij stellen?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D8FBC2-4AD3-6A96-7D15-3AC2125BF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6093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BDCA9-BAD6-5A01-50D5-3DB5C5798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Scholen in [ invullen plaatsnaam ]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43CA9030-301D-D7C0-6B43-59D6F6E98C87}"/>
              </a:ext>
            </a:extLst>
          </p:cNvPr>
          <p:cNvSpPr txBox="1">
            <a:spLocks/>
          </p:cNvSpPr>
          <p:nvPr/>
        </p:nvSpPr>
        <p:spPr>
          <a:xfrm>
            <a:off x="1271589" y="2349500"/>
            <a:ext cx="4637086" cy="32194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Welke scholen in </a:t>
            </a:r>
            <a:r>
              <a:rPr lang="nl-NL" sz="1800" dirty="0">
                <a:solidFill>
                  <a:srgbClr val="FE5F55"/>
                </a:solidFill>
              </a:rPr>
              <a:t>[plaatsnaam] </a:t>
            </a:r>
            <a:br>
              <a:rPr lang="nl-NL" sz="1800" dirty="0"/>
            </a:br>
            <a:r>
              <a:rPr lang="nl-NL" sz="1800" dirty="0"/>
              <a:t>ken je al?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Wat weet je over de scholen? </a:t>
            </a:r>
          </a:p>
          <a:p>
            <a:pPr>
              <a:lnSpc>
                <a:spcPct val="130000"/>
              </a:lnSpc>
            </a:pPr>
            <a:endParaRPr lang="nl-NL" sz="1800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EA44F0D-7506-72B8-E8A0-D4B58140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35</a:t>
            </a:fld>
            <a:endParaRPr lang="nl-NL" dirty="0"/>
          </a:p>
        </p:txBody>
      </p:sp>
      <p:pic>
        <p:nvPicPr>
          <p:cNvPr id="3" name="Afbeelding 2" descr="Afbeelding met tekenfilm, clipart, Graphics, illustratie&#10;&#10;Automatisch gegenereerde beschrijving">
            <a:extLst>
              <a:ext uri="{FF2B5EF4-FFF2-40B4-BE49-F238E27FC236}">
                <a16:creationId xmlns:a16="http://schemas.microsoft.com/office/drawing/2014/main" id="{5B01FD86-ABBC-4F0A-301A-7D79A0D5D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767" y="1939925"/>
            <a:ext cx="5189311" cy="404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08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BDCA9-BAD6-5A01-50D5-3DB5C5798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E5F55"/>
                </a:solidFill>
              </a:rPr>
              <a:t>[ Invullen naam school ]</a:t>
            </a:r>
            <a:endParaRPr lang="nl-NL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43CA9030-301D-D7C0-6B43-59D6F6E98C87}"/>
              </a:ext>
            </a:extLst>
          </p:cNvPr>
          <p:cNvSpPr txBox="1">
            <a:spLocks/>
          </p:cNvSpPr>
          <p:nvPr/>
        </p:nvSpPr>
        <p:spPr>
          <a:xfrm>
            <a:off x="1271589" y="2349500"/>
            <a:ext cx="4637086" cy="32194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Niveaus: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Leerlingen: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Bijzonder:</a:t>
            </a:r>
          </a:p>
          <a:p>
            <a:pPr>
              <a:lnSpc>
                <a:spcPct val="130000"/>
              </a:lnSpc>
            </a:pPr>
            <a:endParaRPr lang="nl-NL" sz="180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93C776-6258-0699-BEFD-294C628A4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36</a:t>
            </a:fld>
            <a:endParaRPr lang="nl-NL" dirty="0"/>
          </a:p>
        </p:txBody>
      </p:sp>
      <p:pic>
        <p:nvPicPr>
          <p:cNvPr id="7" name="Afbeelding 6" descr="Afbeelding met tekenfilm, clipart, Graphics, illustratie&#10;&#10;Automatisch gegenereerde beschrijving">
            <a:extLst>
              <a:ext uri="{FF2B5EF4-FFF2-40B4-BE49-F238E27FC236}">
                <a16:creationId xmlns:a16="http://schemas.microsoft.com/office/drawing/2014/main" id="{05873E3F-1A39-D32D-82A5-9E7810092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767" y="1939925"/>
            <a:ext cx="5189311" cy="404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26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D5437E-F521-3F0F-6ADA-677BC7ED8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55184"/>
            <a:ext cx="9648824" cy="1094316"/>
          </a:xfrm>
        </p:spPr>
        <p:txBody>
          <a:bodyPr>
            <a:normAutofit/>
          </a:bodyPr>
          <a:lstStyle/>
          <a:p>
            <a:r>
              <a:rPr lang="nl-NL" dirty="0"/>
              <a:t>Wat heb je vandaag </a:t>
            </a:r>
            <a:br>
              <a:rPr lang="nl-NL" dirty="0"/>
            </a:br>
            <a:r>
              <a:rPr lang="nl-NL" dirty="0"/>
              <a:t>geleerd?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BAE54FC-C650-E2F6-E786-CC3F0A2F0300}"/>
              </a:ext>
            </a:extLst>
          </p:cNvPr>
          <p:cNvSpPr txBox="1">
            <a:spLocks/>
          </p:cNvSpPr>
          <p:nvPr/>
        </p:nvSpPr>
        <p:spPr>
          <a:xfrm>
            <a:off x="1271588" y="2349500"/>
            <a:ext cx="6297612" cy="318452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Wat vond je interessant?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Wat heb je geleerd?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Heb je nog een vraag?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066C7DE-7823-36AE-9345-41E8CA9D3794}"/>
              </a:ext>
            </a:extLst>
          </p:cNvPr>
          <p:cNvSpPr txBox="1"/>
          <p:nvPr/>
        </p:nvSpPr>
        <p:spPr>
          <a:xfrm>
            <a:off x="495946" y="48897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8D8F5BC-DAAC-7601-F97B-9BD1DCC15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37</a:t>
            </a:fld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A99AC74-576B-84A1-46B1-26EF79B744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44368" y="2349500"/>
            <a:ext cx="4246601" cy="33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661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phics, clipart, grafische vormgeving, illustratie&#10;&#10;Automatisch gegenereerde beschrijving">
            <a:extLst>
              <a:ext uri="{FF2B5EF4-FFF2-40B4-BE49-F238E27FC236}">
                <a16:creationId xmlns:a16="http://schemas.microsoft.com/office/drawing/2014/main" id="{1281B3AA-3004-9866-9E83-670C0BFEC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388" y="2033093"/>
            <a:ext cx="4864000" cy="3790056"/>
          </a:xfrm>
          <a:prstGeom prst="rect">
            <a:avLst/>
          </a:prstGeom>
        </p:spPr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BF2D5C26-B786-E785-5A29-076E97541F08}"/>
              </a:ext>
            </a:extLst>
          </p:cNvPr>
          <p:cNvSpPr txBox="1">
            <a:spLocks/>
          </p:cNvSpPr>
          <p:nvPr/>
        </p:nvSpPr>
        <p:spPr>
          <a:xfrm>
            <a:off x="1271588" y="1233488"/>
            <a:ext cx="9648824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Wat heb je geleerd?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66C53A3C-9A12-C0A3-04EB-03FB4FC7DBDA}"/>
              </a:ext>
            </a:extLst>
          </p:cNvPr>
          <p:cNvSpPr txBox="1">
            <a:spLocks/>
          </p:cNvSpPr>
          <p:nvPr/>
        </p:nvSpPr>
        <p:spPr>
          <a:xfrm>
            <a:off x="1271588" y="2063463"/>
            <a:ext cx="9324691" cy="32194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30000"/>
              </a:lnSpc>
            </a:pPr>
            <a:r>
              <a:rPr lang="nl-NL" sz="1800" dirty="0"/>
              <a:t>Ik ken de scholen in de buurt.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Ik weet waar je op kan letten bij het </a:t>
            </a:r>
            <a:br>
              <a:rPr lang="nl-NL" sz="1800" dirty="0"/>
            </a:br>
            <a:r>
              <a:rPr lang="nl-NL" sz="1800" dirty="0"/>
              <a:t>kiezen van een school.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Ik weet hoe ik informatie kan krijgen </a:t>
            </a:r>
            <a:br>
              <a:rPr lang="nl-NL" sz="1800" dirty="0"/>
            </a:br>
            <a:r>
              <a:rPr lang="nl-NL" sz="1800" dirty="0"/>
              <a:t>over een school.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Ik kan vragen stellen over de </a:t>
            </a:r>
            <a:br>
              <a:rPr lang="nl-NL" sz="1800" dirty="0"/>
            </a:br>
            <a:r>
              <a:rPr lang="nl-NL" sz="1800" dirty="0"/>
              <a:t>middelbare school.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Ik begrijp de belangrijke woorden bij het </a:t>
            </a:r>
            <a:br>
              <a:rPr lang="nl-NL" sz="1800" dirty="0"/>
            </a:br>
            <a:r>
              <a:rPr lang="nl-NL" sz="1800" dirty="0"/>
              <a:t>kiezen van een school.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12DD012-3A4D-2EC8-BC24-D567C9E65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1946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BF2D5C26-B786-E785-5A29-076E97541F08}"/>
              </a:ext>
            </a:extLst>
          </p:cNvPr>
          <p:cNvSpPr txBox="1">
            <a:spLocks/>
          </p:cNvSpPr>
          <p:nvPr/>
        </p:nvSpPr>
        <p:spPr>
          <a:xfrm>
            <a:off x="1271588" y="1233488"/>
            <a:ext cx="9648824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Thuis oefenen?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A440EB7-3807-D567-61A2-8C62DE7FC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39</a:t>
            </a:fld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660AC-2A30-4CEA-207E-8A381C26F094}"/>
              </a:ext>
            </a:extLst>
          </p:cNvPr>
          <p:cNvSpPr txBox="1">
            <a:spLocks/>
          </p:cNvSpPr>
          <p:nvPr/>
        </p:nvSpPr>
        <p:spPr>
          <a:xfrm>
            <a:off x="1271588" y="2349500"/>
            <a:ext cx="4575960" cy="3184525"/>
          </a:xfrm>
          <a:prstGeom prst="rect">
            <a:avLst/>
          </a:prstGeom>
        </p:spPr>
        <p:txBody>
          <a:bodyPr tIns="46800" rIns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Opdracht voor thuis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Online oefenen</a:t>
            </a:r>
          </a:p>
          <a:p>
            <a:pPr marL="742950" lvl="1" indent="-285750">
              <a:lnSpc>
                <a:spcPct val="120000"/>
              </a:lnSpc>
            </a:pPr>
            <a:r>
              <a:rPr lang="nl-NL" sz="1800" dirty="0"/>
              <a:t>Hoofdstuk 4</a:t>
            </a:r>
          </a:p>
          <a:p>
            <a:pPr marL="742950" lvl="1" indent="-285750">
              <a:lnSpc>
                <a:spcPct val="120000"/>
              </a:lnSpc>
            </a:pPr>
            <a:r>
              <a:rPr lang="nl-NL" sz="1800" dirty="0"/>
              <a:t>Hoofdstuk 5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l-NL" sz="1800" dirty="0"/>
          </a:p>
        </p:txBody>
      </p:sp>
      <p:pic>
        <p:nvPicPr>
          <p:cNvPr id="10" name="Afbeelding 9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8B38CE81-9592-04F0-51FD-C5366EAF6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951" y="2234501"/>
            <a:ext cx="5043554" cy="3083624"/>
          </a:xfrm>
          <a:prstGeom prst="rect">
            <a:avLst/>
          </a:prstGeom>
        </p:spPr>
      </p:pic>
      <p:pic>
        <p:nvPicPr>
          <p:cNvPr id="11" name="Afbeelding 10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BDC78804-A445-2BC8-6C91-AD8A68303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537"/>
          <a:stretch/>
        </p:blipFill>
        <p:spPr>
          <a:xfrm>
            <a:off x="9313193" y="799306"/>
            <a:ext cx="1730312" cy="150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83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2D4F30-3A82-3D45-1110-114A9639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02266"/>
            <a:ext cx="9648824" cy="1793874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[Optioneel: Quizvragen BK2 toevoegen]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1C9428-BC8A-9DE7-D73A-3003C5594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72934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4025341-9F19-1A17-C89A-1FA699CD1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40</a:t>
            </a:fld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8BBB489-F5C0-5847-9236-3EF2FA51A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7" y="1246717"/>
            <a:ext cx="9648824" cy="693208"/>
          </a:xfrm>
        </p:spPr>
        <p:txBody>
          <a:bodyPr/>
          <a:lstStyle/>
          <a:p>
            <a:r>
              <a:rPr lang="nl-NL" dirty="0"/>
              <a:t>De volgende keer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4837A4CE-BA3B-850B-67DE-AAEAE539DC21}"/>
              </a:ext>
            </a:extLst>
          </p:cNvPr>
          <p:cNvSpPr txBox="1">
            <a:spLocks/>
          </p:cNvSpPr>
          <p:nvPr/>
        </p:nvSpPr>
        <p:spPr>
          <a:xfrm>
            <a:off x="1271589" y="2371272"/>
            <a:ext cx="4637086" cy="32194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>
                <a:solidFill>
                  <a:srgbClr val="FE5F55"/>
                </a:solidFill>
              </a:rPr>
              <a:t>[Datum en tijd volgende bijeenkomst]</a:t>
            </a:r>
          </a:p>
          <a:p>
            <a:pPr>
              <a:lnSpc>
                <a:spcPct val="130000"/>
              </a:lnSpc>
            </a:pPr>
            <a:r>
              <a:rPr lang="nl-NL" sz="1800" dirty="0">
                <a:solidFill>
                  <a:srgbClr val="FE5F55"/>
                </a:solidFill>
              </a:rPr>
              <a:t>[Onderwerp volgende bijeenkomst]</a:t>
            </a:r>
          </a:p>
          <a:p>
            <a:pPr>
              <a:lnSpc>
                <a:spcPct val="130000"/>
              </a:lnSpc>
            </a:pPr>
            <a:r>
              <a:rPr lang="nl-NL" sz="1800" dirty="0">
                <a:solidFill>
                  <a:srgbClr val="FE5F55"/>
                </a:solidFill>
              </a:rPr>
              <a:t>[Aankondiging gastspreker?] </a:t>
            </a:r>
          </a:p>
          <a:p>
            <a:pPr>
              <a:lnSpc>
                <a:spcPct val="130000"/>
              </a:lnSpc>
            </a:pPr>
            <a:r>
              <a:rPr lang="nl-NL" sz="1800" dirty="0">
                <a:solidFill>
                  <a:srgbClr val="FE5F55"/>
                </a:solidFill>
              </a:rPr>
              <a:t>[Overig] </a:t>
            </a:r>
          </a:p>
          <a:p>
            <a:pPr>
              <a:lnSpc>
                <a:spcPct val="130000"/>
              </a:lnSpc>
            </a:pPr>
            <a:r>
              <a:rPr lang="nl-NL" sz="1800" dirty="0">
                <a:solidFill>
                  <a:srgbClr val="FE5F55"/>
                </a:solidFill>
              </a:rPr>
              <a:t>[Eventueel contactgegevens </a:t>
            </a:r>
            <a:br>
              <a:rPr lang="nl-NL" sz="1800" dirty="0">
                <a:solidFill>
                  <a:srgbClr val="FE5F55"/>
                </a:solidFill>
              </a:rPr>
            </a:br>
            <a:r>
              <a:rPr lang="nl-NL" sz="1800" dirty="0">
                <a:solidFill>
                  <a:srgbClr val="FE5F55"/>
                </a:solidFill>
              </a:rPr>
              <a:t>of info over WhatsApp-groep]</a:t>
            </a:r>
          </a:p>
          <a:p>
            <a:pPr marL="0" indent="0">
              <a:lnSpc>
                <a:spcPct val="130000"/>
              </a:lnSpc>
              <a:buNone/>
            </a:pPr>
            <a:endParaRPr lang="nl-NL" sz="1800" dirty="0"/>
          </a:p>
        </p:txBody>
      </p:sp>
      <p:pic>
        <p:nvPicPr>
          <p:cNvPr id="10" name="Tijdelijke aanduiding voor afbeelding 7">
            <a:extLst>
              <a:ext uri="{FF2B5EF4-FFF2-40B4-BE49-F238E27FC236}">
                <a16:creationId xmlns:a16="http://schemas.microsoft.com/office/drawing/2014/main" id="{8E3BF9AD-4638-4016-7683-FEFC189D0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124" b="2720"/>
          <a:stretch/>
        </p:blipFill>
        <p:spPr>
          <a:xfrm>
            <a:off x="6192647" y="1948392"/>
            <a:ext cx="4766010" cy="36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63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E633CE80-03B6-DB36-226A-729962CC42A6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502556399"/>
              </p:ext>
            </p:extLst>
          </p:nvPr>
        </p:nvGraphicFramePr>
        <p:xfrm>
          <a:off x="1271587" y="2109257"/>
          <a:ext cx="9648824" cy="3629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2213">
                  <a:extLst>
                    <a:ext uri="{9D8B030D-6E8A-4147-A177-3AD203B41FA5}">
                      <a16:colId xmlns:a16="http://schemas.microsoft.com/office/drawing/2014/main" val="3599802072"/>
                    </a:ext>
                  </a:extLst>
                </a:gridCol>
                <a:gridCol w="3376611">
                  <a:extLst>
                    <a:ext uri="{9D8B030D-6E8A-4147-A177-3AD203B41FA5}">
                      <a16:colId xmlns:a16="http://schemas.microsoft.com/office/drawing/2014/main" val="3974325817"/>
                    </a:ext>
                  </a:extLst>
                </a:gridCol>
              </a:tblGrid>
              <a:tr h="604838">
                <a:tc>
                  <a:txBody>
                    <a:bodyPr/>
                    <a:lstStyle/>
                    <a:p>
                      <a:r>
                        <a:rPr lang="nl-NL" dirty="0"/>
                        <a:t>Onderwerp</a:t>
                      </a:r>
                    </a:p>
                  </a:txBody>
                  <a:tcPr marL="360000" marR="90000" anchor="ctr">
                    <a:solidFill>
                      <a:srgbClr val="63ADF2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Datum</a:t>
                      </a:r>
                    </a:p>
                  </a:txBody>
                  <a:tcPr marL="360000" marR="90000" anchor="ctr">
                    <a:solidFill>
                      <a:srgbClr val="3B11A3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196349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1. Het Nederlands schoolsysteem</a:t>
                      </a:r>
                    </a:p>
                  </a:txBody>
                  <a:tcPr marL="360000" marR="90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…</a:t>
                      </a:r>
                    </a:p>
                  </a:txBody>
                  <a:tcPr marL="360000" marR="90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713927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2. Doorstroomtoets en schooladvies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…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804288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3. Een school kiezen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…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1668721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r>
                        <a:rPr lang="nl-NL" dirty="0"/>
                        <a:t>4. Open dagen en in formatie?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11A3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…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11A3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735677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r>
                        <a:rPr lang="nl-NL" dirty="0"/>
                        <a:t>5. Op gast of op bezoek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…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6497229"/>
                  </a:ext>
                </a:extLst>
              </a:tr>
            </a:tbl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1ED43E64-86E9-63D7-1FC2-0843C3301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volgende keer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276A727-932A-8F98-6E1A-E3E6FEEFB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41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2941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4BE8FFC-617C-1E0B-2932-78936D365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899798"/>
          </a:xfrm>
        </p:spPr>
        <p:txBody>
          <a:bodyPr>
            <a:normAutofit fontScale="90000"/>
          </a:bodyPr>
          <a:lstStyle/>
          <a:p>
            <a:pPr>
              <a:lnSpc>
                <a:spcPct val="130000"/>
              </a:lnSpc>
            </a:pPr>
            <a:r>
              <a:rPr lang="nl-NL" dirty="0"/>
              <a:t>Een middelbare school kiezen ...</a:t>
            </a:r>
            <a:br>
              <a:rPr lang="nl-NL" dirty="0"/>
            </a:br>
            <a:r>
              <a:rPr lang="nl-NL" dirty="0">
                <a:solidFill>
                  <a:srgbClr val="FE5F55"/>
                </a:solidFill>
              </a:rPr>
              <a:t>Wat weet je al?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D8FBC2-4AD3-6A96-7D15-3AC2125BF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5</a:t>
            </a:fld>
            <a:endParaRPr lang="nl-NL" dirty="0"/>
          </a:p>
        </p:txBody>
      </p:sp>
      <p:pic>
        <p:nvPicPr>
          <p:cNvPr id="7" name="Afbeelding 6" descr="Afbeelding met symbool, creativiteit, ontwerp, illustratie&#10;&#10;Beschrijving automatisch gegenereerd met gemiddelde betrouwbaarheid">
            <a:extLst>
              <a:ext uri="{FF2B5EF4-FFF2-40B4-BE49-F238E27FC236}">
                <a16:creationId xmlns:a16="http://schemas.microsoft.com/office/drawing/2014/main" id="{0C894695-A59E-11E3-D731-2E2A8836B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823" y="1022481"/>
            <a:ext cx="4112755" cy="464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68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48D3CAF3-057B-81AF-2823-CEB85D3ECC0D}"/>
              </a:ext>
            </a:extLst>
          </p:cNvPr>
          <p:cNvSpPr txBox="1">
            <a:spLocks/>
          </p:cNvSpPr>
          <p:nvPr/>
        </p:nvSpPr>
        <p:spPr>
          <a:xfrm>
            <a:off x="1271588" y="2394478"/>
            <a:ext cx="6875951" cy="317605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Het schooladvies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Onderwijs en lessen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Hoe ziet een dag op de school eruit?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De identiteit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Locatie en gebouw?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Persoonlijke voorkeur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Speciale ondersteuning</a:t>
            </a:r>
          </a:p>
          <a:p>
            <a:pPr>
              <a:lnSpc>
                <a:spcPct val="130000"/>
              </a:lnSpc>
            </a:pPr>
            <a:endParaRPr lang="nl-NL" sz="1800" dirty="0"/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054672D2-7015-654B-2989-0C44B4096DA3}"/>
              </a:ext>
            </a:extLst>
          </p:cNvPr>
          <p:cNvSpPr txBox="1">
            <a:spLocks/>
          </p:cNvSpPr>
          <p:nvPr/>
        </p:nvSpPr>
        <p:spPr>
          <a:xfrm>
            <a:off x="1271588" y="1233487"/>
            <a:ext cx="6297612" cy="11509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Hoe kies je een </a:t>
            </a:r>
            <a:br>
              <a:rPr lang="nl-NL" sz="3000" b="1" dirty="0">
                <a:solidFill>
                  <a:srgbClr val="3B11A3"/>
                </a:solidFill>
              </a:rPr>
            </a:br>
            <a:r>
              <a:rPr lang="nl-NL" sz="3000" b="1" dirty="0">
                <a:solidFill>
                  <a:srgbClr val="3B11A3"/>
                </a:solidFill>
              </a:rPr>
              <a:t>middelbare school?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8A21C28-3B35-2E2D-7FE6-FEAD0D436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6</a:t>
            </a:fld>
            <a:endParaRPr lang="nl-NL" dirty="0"/>
          </a:p>
        </p:txBody>
      </p:sp>
      <p:pic>
        <p:nvPicPr>
          <p:cNvPr id="7" name="Afbeelding 6" descr="Afbeelding met ontwerp, creativiteit, illustratie&#10;&#10;Automatisch gegenereerde beschrijving">
            <a:extLst>
              <a:ext uri="{FF2B5EF4-FFF2-40B4-BE49-F238E27FC236}">
                <a16:creationId xmlns:a16="http://schemas.microsoft.com/office/drawing/2014/main" id="{2944577D-2D1B-0FB4-E7CB-1BFB3D65C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7053" y="2603975"/>
            <a:ext cx="3872672" cy="301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26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EB72309-4C31-DBF7-953F-5AEBF2F8E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7</a:t>
            </a:fld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7F7D539-952C-B73E-5AC7-1D126ECC0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39173"/>
            <a:ext cx="9648824" cy="693208"/>
          </a:xfrm>
        </p:spPr>
        <p:txBody>
          <a:bodyPr/>
          <a:lstStyle/>
          <a:p>
            <a:r>
              <a:rPr lang="nl-NL" dirty="0"/>
              <a:t>Het schooladvies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1E4ABDC7-DFB3-B870-4AB0-A3F04BD195CB}"/>
              </a:ext>
            </a:extLst>
          </p:cNvPr>
          <p:cNvSpPr txBox="1">
            <a:spLocks/>
          </p:cNvSpPr>
          <p:nvPr/>
        </p:nvSpPr>
        <p:spPr>
          <a:xfrm>
            <a:off x="1271589" y="2349500"/>
            <a:ext cx="4824412" cy="317605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Sommige scholen bieden </a:t>
            </a:r>
            <a:br>
              <a:rPr lang="nl-NL" sz="1800" dirty="0"/>
            </a:br>
            <a:r>
              <a:rPr lang="nl-NL" sz="1800" dirty="0"/>
              <a:t>1 niveau aan.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Sommige scholen bieden </a:t>
            </a:r>
            <a:br>
              <a:rPr lang="nl-NL" sz="1800" dirty="0"/>
            </a:br>
            <a:r>
              <a:rPr lang="nl-NL" sz="1800" dirty="0"/>
              <a:t>verschillende niveaus aan.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Heeft je kind een enkel of een </a:t>
            </a:r>
            <a:br>
              <a:rPr lang="nl-NL" sz="1800" dirty="0"/>
            </a:br>
            <a:r>
              <a:rPr lang="nl-NL" sz="1800" dirty="0"/>
              <a:t>dubbel advies?</a:t>
            </a: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439588F0-FD31-48C6-1E5E-D9BA83D6480D}"/>
              </a:ext>
            </a:extLst>
          </p:cNvPr>
          <p:cNvSpPr txBox="1">
            <a:spLocks/>
          </p:cNvSpPr>
          <p:nvPr/>
        </p:nvSpPr>
        <p:spPr>
          <a:xfrm>
            <a:off x="6274628" y="1765112"/>
            <a:ext cx="5003800" cy="349366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nl-NL" sz="2200" b="1" dirty="0">
                <a:solidFill>
                  <a:srgbClr val="63ADF2"/>
                </a:solidFill>
              </a:rPr>
              <a:t>Wat kies je?</a:t>
            </a:r>
          </a:p>
          <a:p>
            <a:pPr>
              <a:lnSpc>
                <a:spcPct val="130000"/>
              </a:lnSpc>
            </a:pPr>
            <a:r>
              <a:rPr lang="nl-NL" sz="1800" b="1" dirty="0"/>
              <a:t>Een school met 1 niveau: </a:t>
            </a:r>
            <a:br>
              <a:rPr lang="nl-NL" sz="1800" dirty="0"/>
            </a:br>
            <a:r>
              <a:rPr lang="nl-NL" sz="1800" dirty="0"/>
              <a:t>Alle leerlingen op de school doen hetzelfde niveau.</a:t>
            </a:r>
            <a:br>
              <a:rPr lang="nl-NL" sz="1800" dirty="0"/>
            </a:br>
            <a:endParaRPr lang="nl-NL" sz="1800" dirty="0"/>
          </a:p>
          <a:p>
            <a:pPr>
              <a:lnSpc>
                <a:spcPct val="130000"/>
              </a:lnSpc>
            </a:pPr>
            <a:r>
              <a:rPr lang="nl-NL" sz="1800" b="1" dirty="0"/>
              <a:t>Een school met meerdere niveaus:</a:t>
            </a:r>
            <a:br>
              <a:rPr lang="nl-NL" sz="1800" dirty="0"/>
            </a:br>
            <a:r>
              <a:rPr lang="nl-NL" sz="1800" dirty="0"/>
              <a:t>Het kind kan gemakkelijker van niveau wisselen. </a:t>
            </a:r>
          </a:p>
        </p:txBody>
      </p:sp>
    </p:spTree>
    <p:extLst>
      <p:ext uri="{BB962C8B-B14F-4D97-AF65-F5344CB8AC3E}">
        <p14:creationId xmlns:p14="http://schemas.microsoft.com/office/powerpoint/2010/main" val="3219284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F52970C-B8B5-ABC3-6AB2-EFE751CD0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AD4D4098-1500-6CD4-79AE-666D56EF1186}"/>
              </a:ext>
            </a:extLst>
          </p:cNvPr>
          <p:cNvSpPr txBox="1">
            <a:spLocks/>
          </p:cNvSpPr>
          <p:nvPr/>
        </p:nvSpPr>
        <p:spPr>
          <a:xfrm>
            <a:off x="1271588" y="1233487"/>
            <a:ext cx="9648824" cy="84149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Onderwijs en lessen</a:t>
            </a: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DBC2F162-3A61-8516-D6E3-6D1FEC2FBF39}"/>
              </a:ext>
            </a:extLst>
          </p:cNvPr>
          <p:cNvSpPr txBox="1">
            <a:spLocks/>
          </p:cNvSpPr>
          <p:nvPr/>
        </p:nvSpPr>
        <p:spPr>
          <a:xfrm>
            <a:off x="1271588" y="2349500"/>
            <a:ext cx="9648823" cy="384303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b="1" dirty="0"/>
              <a:t>Onderwijsmethode: </a:t>
            </a:r>
            <a:r>
              <a:rPr lang="nl-NL" sz="1800" dirty="0"/>
              <a:t>Montessori, Vrije school, Dalton</a:t>
            </a:r>
          </a:p>
          <a:p>
            <a:pPr>
              <a:lnSpc>
                <a:spcPct val="130000"/>
              </a:lnSpc>
            </a:pPr>
            <a:r>
              <a:rPr lang="nl-NL" sz="1800" b="1" dirty="0"/>
              <a:t>Welke vakken kun je kiezen?</a:t>
            </a:r>
          </a:p>
          <a:p>
            <a:pPr>
              <a:lnSpc>
                <a:spcPct val="130000"/>
              </a:lnSpc>
            </a:pPr>
            <a:r>
              <a:rPr lang="nl-NL" sz="1800" b="1" dirty="0"/>
              <a:t>Welke extra activiteiten zijn er? </a:t>
            </a:r>
            <a:r>
              <a:rPr lang="nl-NL" sz="1800" dirty="0"/>
              <a:t>Bijvoorbeeld aan sport, cultuur, taal.</a:t>
            </a:r>
          </a:p>
          <a:p>
            <a:pPr>
              <a:lnSpc>
                <a:spcPct val="130000"/>
              </a:lnSpc>
            </a:pPr>
            <a:r>
              <a:rPr lang="nl-NL" sz="1800" b="1" dirty="0"/>
              <a:t>Werken leerlingen veel digitaal?: </a:t>
            </a:r>
            <a:r>
              <a:rPr lang="nl-NL" sz="1800" dirty="0"/>
              <a:t>Werken ze (veel) met laptops of </a:t>
            </a:r>
            <a:r>
              <a:rPr lang="nl-NL" sz="1800" dirty="0" err="1"/>
              <a:t>iPads</a:t>
            </a:r>
            <a:r>
              <a:rPr lang="nl-NL" sz="1800" dirty="0"/>
              <a:t>?</a:t>
            </a:r>
          </a:p>
          <a:p>
            <a:pPr>
              <a:lnSpc>
                <a:spcPct val="130000"/>
              </a:lnSpc>
            </a:pPr>
            <a:r>
              <a:rPr lang="nl-NL" sz="1800" b="1" dirty="0"/>
              <a:t>Onderwijs in het Engels?: </a:t>
            </a:r>
            <a:r>
              <a:rPr lang="nl-NL" sz="1800" dirty="0"/>
              <a:t>Tweetalig onderwijs</a:t>
            </a:r>
          </a:p>
        </p:txBody>
      </p:sp>
    </p:spTree>
    <p:extLst>
      <p:ext uri="{BB962C8B-B14F-4D97-AF65-F5344CB8AC3E}">
        <p14:creationId xmlns:p14="http://schemas.microsoft.com/office/powerpoint/2010/main" val="2498293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9836618-D6FC-08C9-1A36-098F40BAF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9</a:t>
            </a:fld>
            <a:endParaRPr lang="nl-NL" dirty="0"/>
          </a:p>
        </p:txBody>
      </p:sp>
      <p:graphicFrame>
        <p:nvGraphicFramePr>
          <p:cNvPr id="6" name="Tijdelijke aanduiding voor inhoud 3">
            <a:extLst>
              <a:ext uri="{FF2B5EF4-FFF2-40B4-BE49-F238E27FC236}">
                <a16:creationId xmlns:a16="http://schemas.microsoft.com/office/drawing/2014/main" id="{DFFE2F2E-E281-21AD-32FF-D64664BFFB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3367014"/>
              </p:ext>
            </p:extLst>
          </p:nvPr>
        </p:nvGraphicFramePr>
        <p:xfrm>
          <a:off x="6275388" y="1233488"/>
          <a:ext cx="4622800" cy="4335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D464A3A-2CDD-B828-5E63-C36E7C64515B}"/>
              </a:ext>
            </a:extLst>
          </p:cNvPr>
          <p:cNvSpPr txBox="1">
            <a:spLocks/>
          </p:cNvSpPr>
          <p:nvPr/>
        </p:nvSpPr>
        <p:spPr>
          <a:xfrm>
            <a:off x="1271588" y="2346324"/>
            <a:ext cx="6875951" cy="318452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Het schoolrooster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Het huiswerk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Veel praktijkleren?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Veel in groepen werken?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Hoe groot is de klas? </a:t>
            </a:r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D2867616-2EB0-23EF-02B0-838496EC1067}"/>
              </a:ext>
            </a:extLst>
          </p:cNvPr>
          <p:cNvSpPr txBox="1">
            <a:spLocks/>
          </p:cNvSpPr>
          <p:nvPr/>
        </p:nvSpPr>
        <p:spPr>
          <a:xfrm>
            <a:off x="1271588" y="1233487"/>
            <a:ext cx="9648824" cy="84149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Hoe ziet een dag op </a:t>
            </a:r>
            <a:br>
              <a:rPr lang="nl-NL" sz="3000" b="1" dirty="0">
                <a:solidFill>
                  <a:srgbClr val="3B11A3"/>
                </a:solidFill>
              </a:rPr>
            </a:br>
            <a:r>
              <a:rPr lang="nl-NL" sz="3000" b="1" dirty="0">
                <a:solidFill>
                  <a:srgbClr val="3B11A3"/>
                </a:solidFill>
              </a:rPr>
              <a:t>de school eruit?</a:t>
            </a:r>
          </a:p>
        </p:txBody>
      </p:sp>
    </p:spTree>
    <p:extLst>
      <p:ext uri="{BB962C8B-B14F-4D97-AF65-F5344CB8AC3E}">
        <p14:creationId xmlns:p14="http://schemas.microsoft.com/office/powerpoint/2010/main" val="390812329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{243E4161-2854-C544-9285-1437B93F9BD5}tf16401378</Template>
  <TotalTime>2761</TotalTime>
  <Words>936</Words>
  <Application>Microsoft Macintosh PowerPoint</Application>
  <PresentationFormat>Breedbeeld</PresentationFormat>
  <Paragraphs>171</Paragraphs>
  <Slides>41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45" baseType="lpstr">
      <vt:lpstr>Arial</vt:lpstr>
      <vt:lpstr>Calibri</vt:lpstr>
      <vt:lpstr>Century Gothic</vt:lpstr>
      <vt:lpstr>Kantoorthema</vt:lpstr>
      <vt:lpstr>PowerPoint-presentatie</vt:lpstr>
      <vt:lpstr>Wat leer je vandaag?</vt:lpstr>
      <vt:lpstr>De vorige keer</vt:lpstr>
      <vt:lpstr>[Optioneel: Quizvragen BK2 toevoegen]</vt:lpstr>
      <vt:lpstr>Een middelbare school kiezen ... Wat weet je al?</vt:lpstr>
      <vt:lpstr>PowerPoint-presentatie</vt:lpstr>
      <vt:lpstr>Het schooladvies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vind jij belangrijk?</vt:lpstr>
      <vt:lpstr>De mening van ouders over de school is belangrijker  dan die van het kind. </vt:lpstr>
      <vt:lpstr>Een kind mag zelf een school kiezen. </vt:lpstr>
      <vt:lpstr>Het is belangrijk dat kinderen naar dezelfde school gaan als hun vrienden.</vt:lpstr>
      <vt:lpstr>De school is dichtbij huis.</vt:lpstr>
      <vt:lpstr>De identiteit van een  school is belangrijk.  </vt:lpstr>
      <vt:lpstr>Het is belangrijk dat een school meerdere niveaus aanbiedt. </vt:lpstr>
      <vt:lpstr>Het is belangrijk om naar open dagen te gaan. </vt:lpstr>
      <vt:lpstr>Het is belangrijk dat de profielen die de school aanbiedt in de bovenbouw passen bij mijn kind.  </vt:lpstr>
      <vt:lpstr>Ik vind het fijn als het gebouw mooi en nieuw is.  </vt:lpstr>
      <vt:lpstr>De leerkracht van groep  8 moet helpen bij de schoolkeuze. </vt:lpstr>
      <vt:lpstr>Ik kies een kleine school voor mijn kind.   </vt:lpstr>
      <vt:lpstr>Ik kies een school met kleine klassen.  </vt:lpstr>
      <vt:lpstr>Ik kies een school met veel extra activiteiten.  </vt:lpstr>
      <vt:lpstr>Ik vraag advies familie  en vrienden bij de schoolkeuze.  </vt:lpstr>
      <vt:lpstr>Ik vind het belangrijk dat mijn kind individuele begeleiding krijgt op school.   </vt:lpstr>
      <vt:lpstr>Kinderen moeten zelf kunnen kiezen wat ze  willen leren op school.</vt:lpstr>
      <vt:lpstr>Waar vind je informatie over scholen?</vt:lpstr>
      <vt:lpstr>De open dag</vt:lpstr>
      <vt:lpstr>Video: Naar een open dag</vt:lpstr>
      <vt:lpstr>Welke vragen wil jij stellen?</vt:lpstr>
      <vt:lpstr>Scholen in [ invullen plaatsnaam ]</vt:lpstr>
      <vt:lpstr>[ Invullen naam school ]</vt:lpstr>
      <vt:lpstr>Wat heb je vandaag  geleerd?</vt:lpstr>
      <vt:lpstr>PowerPoint-presentatie</vt:lpstr>
      <vt:lpstr>PowerPoint-presentatie</vt:lpstr>
      <vt:lpstr>De volgende keer</vt:lpstr>
      <vt:lpstr>De volgende keer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Piet van Brummelen</dc:creator>
  <cp:lastModifiedBy>Piet van Brummelen</cp:lastModifiedBy>
  <cp:revision>34</cp:revision>
  <dcterms:created xsi:type="dcterms:W3CDTF">2023-12-05T13:57:50Z</dcterms:created>
  <dcterms:modified xsi:type="dcterms:W3CDTF">2024-03-12T19:51:50Z</dcterms:modified>
</cp:coreProperties>
</file>