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336" r:id="rId2"/>
    <p:sldId id="262" r:id="rId3"/>
    <p:sldId id="264" r:id="rId4"/>
    <p:sldId id="266" r:id="rId5"/>
    <p:sldId id="267" r:id="rId6"/>
    <p:sldId id="268" r:id="rId7"/>
    <p:sldId id="338" r:id="rId8"/>
    <p:sldId id="270" r:id="rId9"/>
    <p:sldId id="309" r:id="rId10"/>
    <p:sldId id="275" r:id="rId11"/>
    <p:sldId id="307" r:id="rId12"/>
    <p:sldId id="277" r:id="rId13"/>
    <p:sldId id="308" r:id="rId14"/>
    <p:sldId id="279" r:id="rId15"/>
    <p:sldId id="310" r:id="rId16"/>
    <p:sldId id="281" r:id="rId17"/>
    <p:sldId id="282" r:id="rId18"/>
    <p:sldId id="286" r:id="rId19"/>
    <p:sldId id="288" r:id="rId20"/>
    <p:sldId id="289" r:id="rId21"/>
    <p:sldId id="290" r:id="rId22"/>
    <p:sldId id="291" r:id="rId23"/>
    <p:sldId id="292" r:id="rId24"/>
    <p:sldId id="293" r:id="rId25"/>
    <p:sldId id="337" r:id="rId26"/>
    <p:sldId id="295" r:id="rId27"/>
    <p:sldId id="296" r:id="rId28"/>
    <p:sldId id="297" r:id="rId29"/>
    <p:sldId id="298" r:id="rId30"/>
    <p:sldId id="311" r:id="rId31"/>
    <p:sldId id="312" r:id="rId32"/>
    <p:sldId id="313" r:id="rId33"/>
    <p:sldId id="314" r:id="rId34"/>
    <p:sldId id="315" r:id="rId35"/>
    <p:sldId id="300" r:id="rId36"/>
    <p:sldId id="301" r:id="rId37"/>
    <p:sldId id="302" r:id="rId38"/>
    <p:sldId id="303" r:id="rId39"/>
    <p:sldId id="304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2" r:id="rId55"/>
    <p:sldId id="333" r:id="rId56"/>
    <p:sldId id="334" r:id="rId57"/>
    <p:sldId id="335" r:id="rId5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294" userDrawn="1">
          <p15:clr>
            <a:srgbClr val="A4A3A4"/>
          </p15:clr>
        </p15:guide>
        <p15:guide id="4" orient="horz" pos="20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135638-8B1B-DD19-395A-20EFD169E414}" name="Piet van Brummelen" initials="Pv" userId="52f256ff98a5e41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ADF2"/>
    <a:srgbClr val="3B11A3"/>
    <a:srgbClr val="15AF97"/>
    <a:srgbClr val="2E294E"/>
    <a:srgbClr val="F5DDDD"/>
    <a:srgbClr val="FE5F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81"/>
    <p:restoredTop sz="96311"/>
  </p:normalViewPr>
  <p:slideViewPr>
    <p:cSldViewPr snapToGrid="0" showGuides="1">
      <p:cViewPr varScale="1">
        <p:scale>
          <a:sx n="123" d="100"/>
          <a:sy n="123" d="100"/>
        </p:scale>
        <p:origin x="616" y="192"/>
      </p:cViewPr>
      <p:guideLst>
        <p:guide orient="horz" pos="2160"/>
        <p:guide pos="3840"/>
        <p:guide orient="horz" pos="3294"/>
        <p:guide orient="horz" pos="200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43" d="100"/>
          <a:sy n="143" d="100"/>
        </p:scale>
        <p:origin x="64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62-AE46-8DDF-8F0AC35AA982}"/>
              </c:ext>
            </c:extLst>
          </c:dPt>
          <c:dPt>
            <c:idx val="1"/>
            <c:bubble3D val="0"/>
            <c:spPr>
              <a:solidFill>
                <a:srgbClr val="FE5F5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B62-AE46-8DDF-8F0AC35AA982}"/>
              </c:ext>
            </c:extLst>
          </c:dPt>
          <c:dPt>
            <c:idx val="2"/>
            <c:bubble3D val="0"/>
            <c:spPr>
              <a:solidFill>
                <a:srgbClr val="3B11A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62-AE46-8DDF-8F0AC35AA982}"/>
              </c:ext>
            </c:extLst>
          </c:dPt>
          <c:dLbls>
            <c:dLbl>
              <c:idx val="0"/>
              <c:layout>
                <c:manualLayout>
                  <c:x val="-0.1363936475845926"/>
                  <c:y val="0.165120613630213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62-AE46-8DDF-8F0AC35AA982}"/>
                </c:ext>
              </c:extLst>
            </c:dLbl>
            <c:dLbl>
              <c:idx val="1"/>
              <c:layout>
                <c:manualLayout>
                  <c:x val="-0.19044770163864652"/>
                  <c:y val="-0.147622805678438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62-AE46-8DDF-8F0AC35AA982}"/>
                </c:ext>
              </c:extLst>
            </c:dLbl>
            <c:dLbl>
              <c:idx val="2"/>
              <c:layout>
                <c:manualLayout>
                  <c:x val="0.2316234837199404"/>
                  <c:y val="6.29777797127933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62-AE46-8DDF-8F0AC35AA9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Blad1!$A$2:$A$4</c:f>
              <c:strCache>
                <c:ptCount val="3"/>
                <c:pt idx="0">
                  <c:v>Les</c:v>
                </c:pt>
                <c:pt idx="1">
                  <c:v>Praktijkles</c:v>
                </c:pt>
                <c:pt idx="2">
                  <c:v>Stage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20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62-AE46-8DDF-8F0AC35AA98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62-AE46-8DDF-8F0AC35AA982}"/>
              </c:ext>
            </c:extLst>
          </c:dPt>
          <c:dPt>
            <c:idx val="1"/>
            <c:bubble3D val="0"/>
            <c:spPr>
              <a:solidFill>
                <a:srgbClr val="FE5F5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B62-AE46-8DDF-8F0AC35AA982}"/>
              </c:ext>
            </c:extLst>
          </c:dPt>
          <c:dPt>
            <c:idx val="2"/>
            <c:bubble3D val="0"/>
            <c:spPr>
              <a:solidFill>
                <a:srgbClr val="3B11A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62-AE46-8DDF-8F0AC35AA982}"/>
              </c:ext>
            </c:extLst>
          </c:dPt>
          <c:dPt>
            <c:idx val="3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85ED-AF43-8ADD-616FEE4E4D6F}"/>
              </c:ext>
            </c:extLst>
          </c:dPt>
          <c:dLbls>
            <c:dLbl>
              <c:idx val="0"/>
              <c:layout>
                <c:manualLayout>
                  <c:x val="-0.21315272462679033"/>
                  <c:y val="0.140816779566062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62-AE46-8DDF-8F0AC35AA982}"/>
                </c:ext>
              </c:extLst>
            </c:dLbl>
            <c:dLbl>
              <c:idx val="1"/>
              <c:layout>
                <c:manualLayout>
                  <c:x val="-0.14780378832369481"/>
                  <c:y val="-0.147622797528859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62-AE46-8DDF-8F0AC35AA982}"/>
                </c:ext>
              </c:extLst>
            </c:dLbl>
            <c:dLbl>
              <c:idx val="2"/>
              <c:layout>
                <c:manualLayout>
                  <c:x val="0.14633576336458426"/>
                  <c:y val="-4.63893802007358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62-AE46-8DDF-8F0AC35AA982}"/>
                </c:ext>
              </c:extLst>
            </c:dLbl>
            <c:dLbl>
              <c:idx val="3"/>
              <c:layout>
                <c:manualLayout>
                  <c:x val="0.21318596672902076"/>
                  <c:y val="0.132023639741289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5ED-AF43-8ADD-616FEE4E4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Les</c:v>
                </c:pt>
                <c:pt idx="1">
                  <c:v>Praktijkles</c:v>
                </c:pt>
                <c:pt idx="2">
                  <c:v>Stage</c:v>
                </c:pt>
                <c:pt idx="3">
                  <c:v>Zelf werken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25</c:v>
                </c:pt>
                <c:pt idx="1">
                  <c:v>40</c:v>
                </c:pt>
                <c:pt idx="2">
                  <c:v>10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62-AE46-8DDF-8F0AC35AA98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62-AE46-8DDF-8F0AC35AA982}"/>
              </c:ext>
            </c:extLst>
          </c:dPt>
          <c:dPt>
            <c:idx val="1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B62-AE46-8DDF-8F0AC35AA982}"/>
              </c:ext>
            </c:extLst>
          </c:dPt>
          <c:dLbls>
            <c:dLbl>
              <c:idx val="0"/>
              <c:layout>
                <c:manualLayout>
                  <c:x val="-0.25579663354880267"/>
                  <c:y val="-1.9679850196798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62-AE46-8DDF-8F0AC35AA982}"/>
                </c:ext>
              </c:extLst>
            </c:dLbl>
            <c:dLbl>
              <c:idx val="1"/>
              <c:layout>
                <c:manualLayout>
                  <c:x val="0.20465718494461829"/>
                  <c:y val="6.82261917348934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62-AE46-8DDF-8F0AC35AA9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Les</c:v>
                </c:pt>
                <c:pt idx="1">
                  <c:v>Zelf werken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62-AE46-8DDF-8F0AC35AA98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62-AE46-8DDF-8F0AC35AA982}"/>
              </c:ext>
            </c:extLst>
          </c:dPt>
          <c:dPt>
            <c:idx val="1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B62-AE46-8DDF-8F0AC35AA982}"/>
              </c:ext>
            </c:extLst>
          </c:dPt>
          <c:dLbls>
            <c:dLbl>
              <c:idx val="0"/>
              <c:layout>
                <c:manualLayout>
                  <c:x val="-0.18330198838138168"/>
                  <c:y val="4.10796240950073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62-AE46-8DDF-8F0AC35AA982}"/>
                </c:ext>
              </c:extLst>
            </c:dLbl>
            <c:dLbl>
              <c:idx val="1"/>
              <c:layout>
                <c:manualLayout>
                  <c:x val="0.14922010334600225"/>
                  <c:y val="7.466717443088171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62-AE46-8DDF-8F0AC35AA9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Les</c:v>
                </c:pt>
                <c:pt idx="1">
                  <c:v>Zelf werken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62-AE46-8DDF-8F0AC35AA98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0E5-8240-9B87-826D8A12CCBB}"/>
              </c:ext>
            </c:extLst>
          </c:dPt>
          <c:dPt>
            <c:idx val="1"/>
            <c:bubble3D val="0"/>
            <c:spPr>
              <a:solidFill>
                <a:srgbClr val="FE5F5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0E5-8240-9B87-826D8A12CCBB}"/>
              </c:ext>
            </c:extLst>
          </c:dPt>
          <c:dPt>
            <c:idx val="2"/>
            <c:bubble3D val="0"/>
            <c:spPr>
              <a:solidFill>
                <a:srgbClr val="3B11A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0E5-8240-9B87-826D8A12CCBB}"/>
              </c:ext>
            </c:extLst>
          </c:dPt>
          <c:dPt>
            <c:idx val="3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0E5-8240-9B87-826D8A12CCBB}"/>
              </c:ext>
            </c:extLst>
          </c:dPt>
          <c:dLbls>
            <c:dLbl>
              <c:idx val="0"/>
              <c:layout>
                <c:manualLayout>
                  <c:x val="-0.21315272462679033"/>
                  <c:y val="0.140816779566062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E5-8240-9B87-826D8A12CCBB}"/>
                </c:ext>
              </c:extLst>
            </c:dLbl>
            <c:dLbl>
              <c:idx val="1"/>
              <c:layout>
                <c:manualLayout>
                  <c:x val="-0.14780378832369481"/>
                  <c:y val="-0.1476227975288596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E5-8240-9B87-826D8A12CCBB}"/>
                </c:ext>
              </c:extLst>
            </c:dLbl>
            <c:dLbl>
              <c:idx val="2"/>
              <c:layout>
                <c:manualLayout>
                  <c:x val="0.14633576336458426"/>
                  <c:y val="-4.63893802007358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E5-8240-9B87-826D8A12CCBB}"/>
                </c:ext>
              </c:extLst>
            </c:dLbl>
            <c:dLbl>
              <c:idx val="3"/>
              <c:layout>
                <c:manualLayout>
                  <c:x val="0.21318596672902076"/>
                  <c:y val="0.132023639741289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E5-8240-9B87-826D8A12CC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Les</c:v>
                </c:pt>
                <c:pt idx="1">
                  <c:v>Praktijkles</c:v>
                </c:pt>
                <c:pt idx="2">
                  <c:v>Stage</c:v>
                </c:pt>
                <c:pt idx="3">
                  <c:v>Zelf werken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25</c:v>
                </c:pt>
                <c:pt idx="1">
                  <c:v>40</c:v>
                </c:pt>
                <c:pt idx="2">
                  <c:v>10</c:v>
                </c:pt>
                <c:pt idx="3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0E5-8240-9B87-826D8A12CCB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9BF-3F48-BE11-03D401B352A1}"/>
              </c:ext>
            </c:extLst>
          </c:dPt>
          <c:dPt>
            <c:idx val="1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9BF-3F48-BE11-03D401B352A1}"/>
              </c:ext>
            </c:extLst>
          </c:dPt>
          <c:dLbls>
            <c:dLbl>
              <c:idx val="0"/>
              <c:layout>
                <c:manualLayout>
                  <c:x val="-0.25579663354880267"/>
                  <c:y val="-1.9679850196798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BF-3F48-BE11-03D401B352A1}"/>
                </c:ext>
              </c:extLst>
            </c:dLbl>
            <c:dLbl>
              <c:idx val="1"/>
              <c:layout>
                <c:manualLayout>
                  <c:x val="0.20465718494461829"/>
                  <c:y val="6.82261917348934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BF-3F48-BE11-03D401B352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Les</c:v>
                </c:pt>
                <c:pt idx="1">
                  <c:v>Zelf werken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9BF-3F48-BE11-03D401B352A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D25-4648-9FFA-790BFF6BC71A}"/>
              </c:ext>
            </c:extLst>
          </c:dPt>
          <c:dPt>
            <c:idx val="1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D25-4648-9FFA-790BFF6BC71A}"/>
              </c:ext>
            </c:extLst>
          </c:dPt>
          <c:dLbls>
            <c:dLbl>
              <c:idx val="0"/>
              <c:layout>
                <c:manualLayout>
                  <c:x val="-0.18330198838138168"/>
                  <c:y val="4.10796240950073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D25-4648-9FFA-790BFF6BC71A}"/>
                </c:ext>
              </c:extLst>
            </c:dLbl>
            <c:dLbl>
              <c:idx val="1"/>
              <c:layout>
                <c:manualLayout>
                  <c:x val="0.14922010334600225"/>
                  <c:y val="7.466717443088171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25-4648-9FFA-790BFF6BC7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Blad1!$A$2:$A$3</c:f>
              <c:strCache>
                <c:ptCount val="2"/>
                <c:pt idx="0">
                  <c:v>Les</c:v>
                </c:pt>
                <c:pt idx="1">
                  <c:v>Zelf werken</c:v>
                </c:pt>
              </c:strCache>
            </c:strRef>
          </c:cat>
          <c:val>
            <c:numRef>
              <c:f>Blad1!$B$2:$B$3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25-4648-9FFA-790BFF6BC71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bubble3D val="0"/>
            <c:spPr>
              <a:solidFill>
                <a:srgbClr val="63AD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C5-F740-9DF2-3755E9143ECB}"/>
              </c:ext>
            </c:extLst>
          </c:dPt>
          <c:dPt>
            <c:idx val="1"/>
            <c:bubble3D val="0"/>
            <c:spPr>
              <a:solidFill>
                <a:srgbClr val="FE5F5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C5-F740-9DF2-3755E9143ECB}"/>
              </c:ext>
            </c:extLst>
          </c:dPt>
          <c:dPt>
            <c:idx val="2"/>
            <c:bubble3D val="0"/>
            <c:spPr>
              <a:solidFill>
                <a:srgbClr val="3B11A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4C5-F740-9DF2-3755E9143ECB}"/>
              </c:ext>
            </c:extLst>
          </c:dPt>
          <c:dPt>
            <c:idx val="3"/>
            <c:bubble3D val="0"/>
            <c:spPr>
              <a:solidFill>
                <a:srgbClr val="15AF9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C4C5-F740-9DF2-3755E9143ECB}"/>
              </c:ext>
            </c:extLst>
          </c:dPt>
          <c:dLbls>
            <c:dLbl>
              <c:idx val="0"/>
              <c:layout>
                <c:manualLayout>
                  <c:x val="-0.1363936475845926"/>
                  <c:y val="0.165120613630213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C5-F740-9DF2-3755E9143ECB}"/>
                </c:ext>
              </c:extLst>
            </c:dLbl>
            <c:dLbl>
              <c:idx val="1"/>
              <c:layout>
                <c:manualLayout>
                  <c:x val="-0.19044770163864652"/>
                  <c:y val="-0.147622805678438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C5-F740-9DF2-3755E9143ECB}"/>
                </c:ext>
              </c:extLst>
            </c:dLbl>
            <c:dLbl>
              <c:idx val="2"/>
              <c:layout>
                <c:manualLayout>
                  <c:x val="0.2316234837199404"/>
                  <c:y val="6.29777797127933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C5-F740-9DF2-3755E9143EC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C5-F740-9DF2-3755E9143E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Les</c:v>
                </c:pt>
                <c:pt idx="1">
                  <c:v>Praktijkles</c:v>
                </c:pt>
                <c:pt idx="2">
                  <c:v>Stage</c:v>
                </c:pt>
                <c:pt idx="3">
                  <c:v>Zelf werken 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20</c:v>
                </c:pt>
                <c:pt idx="1">
                  <c:v>40</c:v>
                </c:pt>
                <c:pt idx="2">
                  <c:v>40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4C5-F740-9DF2-3755E9143EC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F331C8D1-AFC9-903F-6A47-C83D6891E4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B0B1E60-7446-7808-2205-45465F5168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C4573-D879-1348-BD0A-1887D6FF91FE}" type="datetimeFigureOut">
              <a:rPr lang="nl-NL" smtClean="0"/>
              <a:t>12-03-2024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5395910-1D3E-34F5-3FEB-127F08BFF5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86024F2-B481-70F9-CC81-D99D23DEA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266ED-D1FC-4F45-AD99-94E374D5B14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751386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600D1-8BA5-E64B-90E1-8DD073292E4C}" type="datetimeFigureOut">
              <a:rPr lang="nl-NL" smtClean="0"/>
              <a:t>12-03-2024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07657-E634-9E44-81CE-D2C2907A23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4751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&#10;&#10;Automatisch gegenereerde beschrijving">
            <a:extLst>
              <a:ext uri="{FF2B5EF4-FFF2-40B4-BE49-F238E27FC236}">
                <a16:creationId xmlns:a16="http://schemas.microsoft.com/office/drawing/2014/main" id="{31E05B7F-AFB9-53C4-B01B-F6EFDFC58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Titel 1">
            <a:extLst>
              <a:ext uri="{FF2B5EF4-FFF2-40B4-BE49-F238E27FC236}">
                <a16:creationId xmlns:a16="http://schemas.microsoft.com/office/drawing/2014/main" id="{4EB98D07-E431-7843-B109-8514C5242450}"/>
              </a:ext>
            </a:extLst>
          </p:cNvPr>
          <p:cNvSpPr txBox="1">
            <a:spLocks/>
          </p:cNvSpPr>
          <p:nvPr userDrawn="1"/>
        </p:nvSpPr>
        <p:spPr>
          <a:xfrm>
            <a:off x="1271587" y="898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tekst 3">
            <a:extLst>
              <a:ext uri="{FF2B5EF4-FFF2-40B4-BE49-F238E27FC236}">
                <a16:creationId xmlns:a16="http://schemas.microsoft.com/office/drawing/2014/main" id="{0CAAFE0B-DA71-5D7D-6618-62BE1B9FD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71587" y="2349500"/>
            <a:ext cx="9648825" cy="3219450"/>
          </a:xfrm>
        </p:spPr>
        <p:txBody>
          <a:bodyPr lIns="0" tIns="0" rIns="0" bIns="0" numCol="2" spcCol="360000"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CD8856D0-79C4-62DB-E5E2-758AC542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04416" cy="1325563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B378439A-656C-646B-7FC0-CC5099CDB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1756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2027FDF5-4AF6-7A4E-1622-B93BDC4EF7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5F4E20-EEA6-A92C-A855-61152236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0"/>
            <a:ext cx="4637087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3244850"/>
            <a:ext cx="4637085" cy="3600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4C5ABC-ACA8-2D35-3BAA-78C77ED58E6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3327" y="127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981621AC-D665-E1BA-E30C-46071D1AE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4854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4A53EB6E-1104-EE1C-6862-FF2230048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1"/>
            <a:ext cx="6297611" cy="3275012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42263" y="2349501"/>
            <a:ext cx="4249737" cy="32194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7D63DE5-DF09-30DA-265C-643DF399970B}"/>
              </a:ext>
            </a:extLst>
          </p:cNvPr>
          <p:cNvSpPr txBox="1">
            <a:spLocks/>
          </p:cNvSpPr>
          <p:nvPr userDrawn="1"/>
        </p:nvSpPr>
        <p:spPr>
          <a:xfrm>
            <a:off x="1271588" y="1233488"/>
            <a:ext cx="7711546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D9C33E22-5675-378A-E4BF-F8857E5EC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643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74F9285-590E-F6DC-34C8-A65E392D79BC}"/>
              </a:ext>
            </a:extLst>
          </p:cNvPr>
          <p:cNvSpPr/>
          <p:nvPr userDrawn="1"/>
        </p:nvSpPr>
        <p:spPr>
          <a:xfrm>
            <a:off x="1" y="0"/>
            <a:ext cx="7569199" cy="685800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9DB48585-090F-326F-5268-0BA218DE9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1"/>
            <a:ext cx="6297611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942263" y="2349502"/>
            <a:ext cx="4249737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35C6B915-86A5-F5CE-7E5F-9932E4256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4068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74F9285-590E-F6DC-34C8-A65E392D79BC}"/>
              </a:ext>
            </a:extLst>
          </p:cNvPr>
          <p:cNvSpPr/>
          <p:nvPr userDrawn="1"/>
        </p:nvSpPr>
        <p:spPr>
          <a:xfrm>
            <a:off x="0" y="0"/>
            <a:ext cx="7569199" cy="685800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354B1FB5-3413-8C8E-441D-E457A0F42F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939925"/>
            <a:ext cx="6297611" cy="3629025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C64A5F27-6452-66DE-43CD-F435F44711A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942263" y="1939925"/>
            <a:ext cx="2978149" cy="3629025"/>
          </a:xfrm>
        </p:spPr>
        <p:txBody>
          <a:bodyPr lIns="0" tIns="0" rIns="0" bIns="0"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600"/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1C0FCD90-6E66-D192-B6AE-D40FA202C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3157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50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4AD17560-50CC-E9D9-D25F-7749575B29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5627621-029E-FB4B-306E-FFA985952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9" y="2349500"/>
            <a:ext cx="2970212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65054295-8789-C1AB-5C7C-BBF4FE888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97401" y="2349500"/>
            <a:ext cx="6323012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8ADD9B29-45A2-11F5-0478-94CBCC353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4125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4768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2672">
          <p15:clr>
            <a:srgbClr val="FBAE40"/>
          </p15:clr>
        </p15:guide>
        <p15:guide id="9" pos="2896">
          <p15:clr>
            <a:srgbClr val="FBAE40"/>
          </p15:clr>
        </p15:guide>
        <p15:guide id="10" pos="5003">
          <p15:clr>
            <a:srgbClr val="FBAE40"/>
          </p15:clr>
        </p15:guide>
        <p15:guide id="11" orient="horz" pos="14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3CA74-F770-AB62-C9EA-32BB521F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E5A918-EDA6-0CAD-672A-0DD25747B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A8013C-63B4-3408-5516-CEFFFC07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2DFC-8CE3-E847-BDA0-BEE1FB15D0B0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4EBB344-798E-0479-303F-5BBE9BB9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471703-D675-B993-6BA8-6CEE3844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42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6A3B3-198B-46D9-944D-B022CD13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3672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5AFC78-F2AB-8787-4C83-DE2D35216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75F195-4704-4627-2040-E5DDF5AA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60E56-5E66-CA42-8EC4-16C712F71449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F60E67-09F2-DE55-50AB-7140C1A3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1D99D7-F0A1-0E50-E66D-45761EA16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714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72DE8-833E-D888-8EC5-76E5C6D3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CBFB95-5315-78B5-CE87-404C8F356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32AEABB-AC2A-EE86-5546-F77DE9F3E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8E0479-2571-4B10-A036-CE0E6C7F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94F41-787B-1244-A299-393AAE1CF3A3}" type="datetime1">
              <a:rPr lang="nl-NL" smtClean="0"/>
              <a:t>12-03-2024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F8B717-7186-C8F1-3B8C-65B4FD45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E74659-6874-0722-11E4-72962D9A1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4540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DA7120-6B9F-63EB-304F-1E9618B6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6C6F75-22BB-A16D-DC52-9EE135045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81477C8-A7FE-DEC8-EB30-29EEA9C0B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A102192-5022-6BAA-DE03-8BF42903D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D9E07C2-87E8-680A-164F-E5C8D78C9B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F17FC77-CF61-BD3D-207A-9646DBF4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CF803-F213-A34D-A73D-7BBE267E82A5}" type="datetime1">
              <a:rPr lang="nl-NL" smtClean="0"/>
              <a:t>12-03-2024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BFFE29D-8565-E196-686D-353132A1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FC7D9FB-CD53-E635-1375-6F4F6DA40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931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9D80B-C2EF-DC48-A3D7-3BBCCDC4B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E815D4B-5A11-3078-3D5E-F3E352F2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AF5E9-CA2C-0A4B-A7CA-DB7F12EE3A4B}" type="datetime1">
              <a:rPr lang="nl-NL" smtClean="0"/>
              <a:t>12-03-2024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5EBF56B-F41E-7529-AC9C-9874BC81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C1EA9A8-D9D1-D588-5EA8-8D5EDC09D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564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chermopname&#10;&#10;Automatisch gegenereerde beschrijving">
            <a:extLst>
              <a:ext uri="{FF2B5EF4-FFF2-40B4-BE49-F238E27FC236}">
                <a16:creationId xmlns:a16="http://schemas.microsoft.com/office/drawing/2014/main" id="{65DB2ED1-7A28-1366-4BE3-BB2DC1891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39CDECB-89B1-6D97-0CDF-889EF0B190B9}"/>
              </a:ext>
            </a:extLst>
          </p:cNvPr>
          <p:cNvSpPr txBox="1">
            <a:spLocks/>
          </p:cNvSpPr>
          <p:nvPr userDrawn="1"/>
        </p:nvSpPr>
        <p:spPr>
          <a:xfrm>
            <a:off x="1271588" y="2349500"/>
            <a:ext cx="4637087" cy="362902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3495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3F3F98CF-53DF-F649-39D7-D43FA5F36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72118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3F344F0-55A8-CE59-4505-D3DB65E5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629D0-1FCF-A148-83A8-2183B22B8975}" type="datetime1">
              <a:rPr lang="nl-NL" smtClean="0"/>
              <a:t>12-03-2024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B2634B3-7C38-6D83-3C40-5AEC52C9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26E27C6-2B6A-7C1C-8E1F-754B2D682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933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505F85-FAF1-AF47-B3AC-2D3D728C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45DCB4-7BD9-196C-91C3-22995814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63B56FD-ECF1-5DE4-5D90-A621B816F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A87D5F-1203-2BDC-5AAF-5A3B5969C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5325C-B0FB-1245-BBF9-100003B07533}" type="datetime1">
              <a:rPr lang="nl-NL" smtClean="0"/>
              <a:t>12-03-2024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7E6FD6-4F2C-A9E5-8532-D4FB3D6DF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7ADDFF9-A49D-53DB-1D20-65E2EF93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5272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C091A-26D4-1CC6-3AD2-C039502D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272349A-4754-5984-607A-2E86993C7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519B06-BBAC-9577-77BD-3395D5EB4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A74974-0FA6-80F5-330C-2661E6BA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B5CE-7A9F-E84F-8186-F4E4E8725226}" type="datetime1">
              <a:rPr lang="nl-NL" smtClean="0"/>
              <a:t>12-03-2024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89F8F95-A894-D79D-CD1E-5B279EC18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D62C74A-F362-67DA-BE11-E4AF80E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933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0BD082-3769-1D7A-23A9-EE61715F0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3F1F7BB-B652-21A6-E3DB-1D061BD99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D49071-4879-3746-6428-ADFC8C6B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36F7-EBF5-2A4E-B0C6-21B25D58D5AE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EF358A-9775-A072-39E5-F5EFBFD7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C6D9FA0-D0E5-E08D-242B-32F04F21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6060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BE85430-C19C-B6DF-02EC-FD0FC5EFA3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7C000E4-5235-5658-5F31-D3C8BBBEE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4725946-C857-D08E-210C-A494E9D4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9755-465E-3C4E-8A75-CE3E41B22D52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3C9B967-1E88-2327-D39C-66EDC8A13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67322E-2287-1C82-0717-5810162E5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3545"/>
            <a:ext cx="2743200" cy="365125"/>
          </a:xfrm>
          <a:prstGeom prst="rect">
            <a:avLst/>
          </a:prstGeom>
        </p:spPr>
        <p:txBody>
          <a:bodyPr/>
          <a:lstStyle/>
          <a:p>
            <a:fld id="{0085DFE8-B5B8-C642-9E64-F2D7F2D58D5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64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Automatisch gegenereerde beschrijving">
            <a:extLst>
              <a:ext uri="{FF2B5EF4-FFF2-40B4-BE49-F238E27FC236}">
                <a16:creationId xmlns:a16="http://schemas.microsoft.com/office/drawing/2014/main" id="{1FDA7BC8-E2CB-7464-8C84-33A6D7BC2C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4B9D3C63-7715-ED4E-6908-0BEC359D9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17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5568950"/>
          </a:xfrm>
          <a:prstGeom prst="rect">
            <a:avLst/>
          </a:prstGeom>
          <a:solidFill>
            <a:srgbClr val="F5DDD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55184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7B73C2CA-EBF6-734D-D17D-B831AEE27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387F5B27-2795-8EB3-2AF8-EDB44E01F6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41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99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-1" y="0"/>
            <a:ext cx="5908675" cy="6858000"/>
          </a:xfrm>
          <a:prstGeom prst="rect">
            <a:avLst/>
          </a:prstGeom>
          <a:solidFill>
            <a:srgbClr val="63ADF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4" name="Afbeelding 3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13BD230B-FF37-17DE-EBB5-1686B6C4E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898526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E3B0EA08-50C3-97DE-DED6-59A2E54D1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197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36B8423-5274-6770-8827-6B0511F7598B}"/>
              </a:ext>
            </a:extLst>
          </p:cNvPr>
          <p:cNvSpPr/>
          <p:nvPr userDrawn="1"/>
        </p:nvSpPr>
        <p:spPr>
          <a:xfrm>
            <a:off x="0" y="0"/>
            <a:ext cx="5908675" cy="5568950"/>
          </a:xfrm>
          <a:prstGeom prst="rect">
            <a:avLst/>
          </a:prstGeom>
          <a:solidFill>
            <a:srgbClr val="63ADF2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2DD664DB-9190-7D00-17ED-F180E3B44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0D082C77-DFEA-969B-41AB-784954AF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168525"/>
            <a:ext cx="4637085" cy="3400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2" name="Tijdelijke aanduiding voor dianummer 5">
            <a:extLst>
              <a:ext uri="{FF2B5EF4-FFF2-40B4-BE49-F238E27FC236}">
                <a16:creationId xmlns:a16="http://schemas.microsoft.com/office/drawing/2014/main" id="{DCA4F45A-CECB-2328-AD27-058525107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529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36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1E455291-7431-B4CE-B76C-DA7B18BCF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1939925"/>
            <a:ext cx="4637085" cy="3629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BC7957-EB00-3679-669D-F4F26EAD73D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0"/>
            <a:ext cx="4637087" cy="3629025"/>
          </a:xfrm>
        </p:spPr>
        <p:txBody>
          <a:bodyPr lIns="0" tIns="0" rIns="0" bIns="0"/>
          <a:lstStyle>
            <a:lvl1pPr>
              <a:lnSpc>
                <a:spcPct val="110000"/>
              </a:lnSpc>
              <a:defRPr sz="2400"/>
            </a:lvl1pPr>
            <a:lvl2pPr>
              <a:lnSpc>
                <a:spcPct val="110000"/>
              </a:lnSpc>
              <a:defRPr sz="2000"/>
            </a:lvl2pPr>
            <a:lvl3pPr>
              <a:lnSpc>
                <a:spcPct val="110000"/>
              </a:lnSpc>
              <a:defRPr sz="1600"/>
            </a:lvl3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37192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EB8F9F66-97DB-13A0-A8EE-4139E842A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0558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6379DAC5-EE74-893D-B7DF-5BEC2A57C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271589" y="2349501"/>
            <a:ext cx="9648824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6252A0E-9D1B-52BB-5666-096E6FEC4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 lIns="0" tIns="0" rIns="0" bIns="0" anchor="t" anchorCtr="0">
            <a:normAutofit/>
          </a:bodyPr>
          <a:lstStyle>
            <a:lvl1pPr>
              <a:defRPr sz="3000" b="1">
                <a:solidFill>
                  <a:srgbClr val="3B11A3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132A7F09-1625-7A31-3EAE-0A63727A6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99620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duisternis, zwart&#10;&#10;Automatisch gegenereerde beschrijving">
            <a:extLst>
              <a:ext uri="{FF2B5EF4-FFF2-40B4-BE49-F238E27FC236}">
                <a16:creationId xmlns:a16="http://schemas.microsoft.com/office/drawing/2014/main" id="{4C5BB008-3DE2-F69F-7499-AB1011C022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395F4E20-EEA6-A92C-A855-61152236A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2349500"/>
            <a:ext cx="4637087" cy="3219450"/>
          </a:xfrm>
        </p:spPr>
        <p:txBody>
          <a:bodyPr lIns="0" tIns="0" rIns="0" bIns="0" anchor="t" anchorCtr="0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E1F54E04-F29B-8BBA-D997-CECD7343C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3327" y="2349500"/>
            <a:ext cx="4637085" cy="3219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3" name="Tijdelijke aanduiding voor dianummer 5">
            <a:extLst>
              <a:ext uri="{FF2B5EF4-FFF2-40B4-BE49-F238E27FC236}">
                <a16:creationId xmlns:a16="http://schemas.microsoft.com/office/drawing/2014/main" id="{DAE1A2FE-B414-0DE3-5A6C-26D44A269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 b="1">
                <a:solidFill>
                  <a:srgbClr val="3B11A3"/>
                </a:solidFill>
              </a:defRPr>
            </a:lvl1pPr>
          </a:lstStyle>
          <a:p>
            <a:fld id="{FA55F3CA-454C-AF4B-A2E1-0F707B1B64A3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8240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08">
          <p15:clr>
            <a:srgbClr val="FBAE40"/>
          </p15:clr>
        </p15:guide>
        <p15:guide id="3" pos="3953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801">
          <p15:clr>
            <a:srgbClr val="FBAE40"/>
          </p15:clr>
        </p15:guide>
        <p15:guide id="6" pos="6879">
          <p15:clr>
            <a:srgbClr val="FBAE40"/>
          </p15:clr>
        </p15:guide>
        <p15:guide id="8" pos="3722">
          <p15:clr>
            <a:srgbClr val="FBAE40"/>
          </p15:clr>
        </p15:guide>
        <p15:guide id="9" orient="horz" pos="14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60B7176-052A-D7B2-513E-044876F89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7AE1EAC-A0DB-B634-9D2B-404D53AF0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F33C0-2493-49DF-59F5-2DE2150594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F73E-AA5D-7140-881A-C455CC94F610}" type="datetime1">
              <a:rPr lang="nl-NL" smtClean="0"/>
              <a:t>12-03-2024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3F6D5D4-0B41-AC67-2008-CF6F5D26F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8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7" r:id="rId3"/>
    <p:sldLayoutId id="2147483670" r:id="rId4"/>
    <p:sldLayoutId id="2147483671" r:id="rId5"/>
    <p:sldLayoutId id="2147483672" r:id="rId6"/>
    <p:sldLayoutId id="2147483663" r:id="rId7"/>
    <p:sldLayoutId id="2147483666" r:id="rId8"/>
    <p:sldLayoutId id="2147483662" r:id="rId9"/>
    <p:sldLayoutId id="2147483673" r:id="rId10"/>
    <p:sldLayoutId id="2147483668" r:id="rId11"/>
    <p:sldLayoutId id="2147483660" r:id="rId12"/>
    <p:sldLayoutId id="2147483669" r:id="rId13"/>
    <p:sldLayoutId id="2147483661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925D402E-78F7-7305-E7C1-471843978588}"/>
              </a:ext>
            </a:extLst>
          </p:cNvPr>
          <p:cNvSpPr/>
          <p:nvPr/>
        </p:nvSpPr>
        <p:spPr>
          <a:xfrm>
            <a:off x="0" y="1"/>
            <a:ext cx="12192000" cy="6012703"/>
          </a:xfrm>
          <a:prstGeom prst="rect">
            <a:avLst/>
          </a:prstGeom>
          <a:solidFill>
            <a:srgbClr val="F5DDD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63ADF2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A2FDCF6-403B-C22F-9B0F-8CF7FD254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270" y="845296"/>
            <a:ext cx="10515600" cy="1325563"/>
          </a:xfrm>
        </p:spPr>
        <p:txBody>
          <a:bodyPr lIns="0" tIns="0" rIns="0" bIns="0"/>
          <a:lstStyle/>
          <a:p>
            <a:pPr>
              <a:lnSpc>
                <a:spcPct val="110000"/>
              </a:lnSpc>
            </a:pPr>
            <a:r>
              <a:rPr lang="nl-NL" b="1" dirty="0">
                <a:solidFill>
                  <a:srgbClr val="3B11A3"/>
                </a:solidFill>
              </a:rPr>
              <a:t>Het schoolsysteem in Nederland</a:t>
            </a:r>
            <a:br>
              <a:rPr lang="nl-NL" b="1" dirty="0">
                <a:solidFill>
                  <a:srgbClr val="3B11A3"/>
                </a:solidFill>
              </a:rPr>
            </a:br>
            <a:r>
              <a:rPr lang="nl-NL" sz="3000" b="1" dirty="0">
                <a:solidFill>
                  <a:srgbClr val="FE5F55"/>
                </a:solidFill>
              </a:rPr>
              <a:t>De Volgende Stap</a:t>
            </a:r>
          </a:p>
        </p:txBody>
      </p:sp>
      <p:pic>
        <p:nvPicPr>
          <p:cNvPr id="10" name="Afbeelding 9" descr="Afbeelding met tekenfilm, kunst, illustratie&#10;&#10;Automatisch gegenereerde beschrijving">
            <a:extLst>
              <a:ext uri="{FF2B5EF4-FFF2-40B4-BE49-F238E27FC236}">
                <a16:creationId xmlns:a16="http://schemas.microsoft.com/office/drawing/2014/main" id="{394B7E96-46CC-6A0C-EA05-99E9F4D9F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483" y="1577928"/>
            <a:ext cx="5691408" cy="4434776"/>
          </a:xfrm>
          <a:prstGeom prst="rect">
            <a:avLst/>
          </a:prstGeom>
        </p:spPr>
      </p:pic>
      <p:pic>
        <p:nvPicPr>
          <p:cNvPr id="8" name="Afbeelding 7" descr="Afbeelding met Graphics, Lettertype, grafische vormgeving, schermopname&#10;&#10;Automatisch gegenereerde beschrijving">
            <a:extLst>
              <a:ext uri="{FF2B5EF4-FFF2-40B4-BE49-F238E27FC236}">
                <a16:creationId xmlns:a16="http://schemas.microsoft.com/office/drawing/2014/main" id="{A7929FD3-A7B1-8F8C-4F3D-0B83BD990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911" y="3939638"/>
            <a:ext cx="1808119" cy="1738956"/>
          </a:xfrm>
          <a:prstGeom prst="rect">
            <a:avLst/>
          </a:prstGeom>
        </p:spPr>
      </p:pic>
      <p:pic>
        <p:nvPicPr>
          <p:cNvPr id="12" name="Afbeelding 11" descr="Afbeelding met Lettertype, Graphics, schermopname, logo&#10;&#10;Automatisch gegenereerde beschrijving">
            <a:extLst>
              <a:ext uri="{FF2B5EF4-FFF2-40B4-BE49-F238E27FC236}">
                <a16:creationId xmlns:a16="http://schemas.microsoft.com/office/drawing/2014/main" id="{1E31D56B-2BDD-3096-20E2-FE5F03A1A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769" y="6094911"/>
            <a:ext cx="1362011" cy="6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03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374C0AA-D44B-F3D2-182D-201533DA78BB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155913970"/>
              </p:ext>
            </p:extLst>
          </p:nvPr>
        </p:nvGraphicFramePr>
        <p:xfrm>
          <a:off x="7942262" y="1388533"/>
          <a:ext cx="2978151" cy="4180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Het praktijkonderwijs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8A21C28-3B35-2E2D-7FE6-FEAD0D436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FCAF3D-B172-15B1-BA08-F994FEEDA44A}"/>
              </a:ext>
            </a:extLst>
          </p:cNvPr>
          <p:cNvSpPr txBox="1">
            <a:spLocks/>
          </p:cNvSpPr>
          <p:nvPr/>
        </p:nvSpPr>
        <p:spPr>
          <a:xfrm>
            <a:off x="1271587" y="2392892"/>
            <a:ext cx="6297612" cy="317605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Kleine klassen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Ieder kind een eigen programma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Veel begeleiding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Vaak dezelfde docent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Veel praktijkles en stage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Naar een entreeopleiding</a:t>
            </a:r>
          </a:p>
        </p:txBody>
      </p:sp>
    </p:spTree>
    <p:extLst>
      <p:ext uri="{BB962C8B-B14F-4D97-AF65-F5344CB8AC3E}">
        <p14:creationId xmlns:p14="http://schemas.microsoft.com/office/powerpoint/2010/main" val="3020911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kleding, persoon, Menselijk gezicht, Leren&#10;&#10;Automatisch gegenereerde beschrijving">
            <a:extLst>
              <a:ext uri="{FF2B5EF4-FFF2-40B4-BE49-F238E27FC236}">
                <a16:creationId xmlns:a16="http://schemas.microsoft.com/office/drawing/2014/main" id="{5B5E7273-797F-B475-177A-F62ADD69F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3" t="-272" r="2317" b="272"/>
          <a:stretch/>
        </p:blipFill>
        <p:spPr>
          <a:xfrm>
            <a:off x="6283326" y="3922"/>
            <a:ext cx="4637087" cy="3228228"/>
          </a:xfrm>
          <a:prstGeom prst="rect">
            <a:avLst/>
          </a:prstGeom>
        </p:spPr>
      </p:pic>
      <p:pic>
        <p:nvPicPr>
          <p:cNvPr id="4" name="Afbeelding 3" descr="Afbeelding met persoon, kleding, overdekt, Menselijk gezicht&#10;&#10;Automatisch gegenereerde beschrijving">
            <a:extLst>
              <a:ext uri="{FF2B5EF4-FFF2-40B4-BE49-F238E27FC236}">
                <a16:creationId xmlns:a16="http://schemas.microsoft.com/office/drawing/2014/main" id="{D5D46B8C-9476-BEAA-912E-17C1BA3AFF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42"/>
          <a:stretch/>
        </p:blipFill>
        <p:spPr>
          <a:xfrm>
            <a:off x="6275388" y="3173942"/>
            <a:ext cx="4645022" cy="3684058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E9EC89FF-A2A6-D8D1-397B-EB746BED5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9" y="1246717"/>
            <a:ext cx="9648824" cy="693208"/>
          </a:xfrm>
        </p:spPr>
        <p:txBody>
          <a:bodyPr>
            <a:normAutofit/>
          </a:bodyPr>
          <a:lstStyle/>
          <a:p>
            <a:r>
              <a:rPr lang="nl-NL" sz="3000" b="1" dirty="0">
                <a:solidFill>
                  <a:srgbClr val="3B11A3"/>
                </a:solidFill>
              </a:rPr>
              <a:t>Het vmbo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BDC1001-ECFE-8F67-A89A-5ADE83BC3F19}"/>
              </a:ext>
            </a:extLst>
          </p:cNvPr>
          <p:cNvSpPr txBox="1">
            <a:spLocks/>
          </p:cNvSpPr>
          <p:nvPr/>
        </p:nvSpPr>
        <p:spPr>
          <a:xfrm>
            <a:off x="1271588" y="2367491"/>
            <a:ext cx="4637087" cy="320145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4 jaar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Kiest beroepsprofiel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Soms stage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3098B8F-604A-8844-F2FD-8420B61A0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2983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374C0AA-D44B-F3D2-182D-201533DA78BB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783137708"/>
              </p:ext>
            </p:extLst>
          </p:nvPr>
        </p:nvGraphicFramePr>
        <p:xfrm>
          <a:off x="7942262" y="1388533"/>
          <a:ext cx="2978151" cy="4180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8D3CAF3-057B-81AF-2823-CEB85D3ECC0D}"/>
              </a:ext>
            </a:extLst>
          </p:cNvPr>
          <p:cNvSpPr txBox="1">
            <a:spLocks/>
          </p:cNvSpPr>
          <p:nvPr/>
        </p:nvSpPr>
        <p:spPr>
          <a:xfrm>
            <a:off x="1271591" y="2384425"/>
            <a:ext cx="6297612" cy="31845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20 – 25 leerlingen in de klas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4 typen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Beroepsprofiel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Korte stages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Naar het mbo 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44599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Het vmbo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843CDF0-3DF7-D844-B2EE-0FE5B47D3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622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 descr="Afbeelding met persoon, overdekt, kleding, Medische apparatuur&#10;&#10;Automatisch gegenereerde beschrijving">
            <a:extLst>
              <a:ext uri="{FF2B5EF4-FFF2-40B4-BE49-F238E27FC236}">
                <a16:creationId xmlns:a16="http://schemas.microsoft.com/office/drawing/2014/main" id="{57BC8792-36CC-D9B3-DBBB-9D5D596733F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069" r="7069"/>
          <a:stretch>
            <a:fillRect/>
          </a:stretch>
        </p:blipFill>
        <p:spPr/>
      </p:pic>
      <p:pic>
        <p:nvPicPr>
          <p:cNvPr id="5" name="Tijdelijke aanduiding voor afbeelding 4" descr="Afbeelding met kleding, persoon, overdekt, Onderwijs&#10;&#10;Automatisch gegenereerde beschrijving">
            <a:extLst>
              <a:ext uri="{FF2B5EF4-FFF2-40B4-BE49-F238E27FC236}">
                <a16:creationId xmlns:a16="http://schemas.microsoft.com/office/drawing/2014/main" id="{9AACBE4F-3A89-945F-1754-EEBF8C0FA10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l="1918" r="1918"/>
          <a:stretch>
            <a:fillRect/>
          </a:stretch>
        </p:blipFill>
        <p:spPr/>
      </p:pic>
      <p:sp>
        <p:nvSpPr>
          <p:cNvPr id="10" name="Titel 2">
            <a:extLst>
              <a:ext uri="{FF2B5EF4-FFF2-40B4-BE49-F238E27FC236}">
                <a16:creationId xmlns:a16="http://schemas.microsoft.com/office/drawing/2014/main" id="{1E13990D-7321-B5A1-D8EF-57EB506E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9648824" cy="693208"/>
          </a:xfrm>
        </p:spPr>
        <p:txBody>
          <a:bodyPr>
            <a:normAutofit/>
          </a:bodyPr>
          <a:lstStyle/>
          <a:p>
            <a:r>
              <a:rPr lang="nl-NL" sz="3000" b="1" dirty="0">
                <a:solidFill>
                  <a:srgbClr val="3B11A3"/>
                </a:solidFill>
              </a:rPr>
              <a:t>De havo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5280757-CB47-442C-056E-7660A5B72DD4}"/>
              </a:ext>
            </a:extLst>
          </p:cNvPr>
          <p:cNvSpPr txBox="1">
            <a:spLocks/>
          </p:cNvSpPr>
          <p:nvPr/>
        </p:nvSpPr>
        <p:spPr>
          <a:xfrm>
            <a:off x="1271588" y="2350559"/>
            <a:ext cx="4637087" cy="321839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5 jaar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Veel les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Projecten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BDF9DB9-6FDB-7B24-50B2-DE452C79D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3552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374C0AA-D44B-F3D2-182D-201533DA78BB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821918732"/>
              </p:ext>
            </p:extLst>
          </p:nvPr>
        </p:nvGraphicFramePr>
        <p:xfrm>
          <a:off x="7942262" y="1388533"/>
          <a:ext cx="2978151" cy="4180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8D3CAF3-057B-81AF-2823-CEB85D3ECC0D}"/>
              </a:ext>
            </a:extLst>
          </p:cNvPr>
          <p:cNvSpPr txBox="1">
            <a:spLocks/>
          </p:cNvSpPr>
          <p:nvPr/>
        </p:nvSpPr>
        <p:spPr>
          <a:xfrm>
            <a:off x="1271591" y="2384425"/>
            <a:ext cx="6297612" cy="31845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20 – 25 leerlingen in de klas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Veel les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Projecten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Geen stage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Naar het hbo 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De havo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503A426-BF37-117F-5268-6F266F847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4866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 descr="Afbeelding met persoon, overdekt, kleding, Medische apparatuur&#10;&#10;Automatisch gegenereerde beschrijving">
            <a:extLst>
              <a:ext uri="{FF2B5EF4-FFF2-40B4-BE49-F238E27FC236}">
                <a16:creationId xmlns:a16="http://schemas.microsoft.com/office/drawing/2014/main" id="{F0BD718B-BCF1-9460-3339-ECAAAA08A9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069" r="7069"/>
          <a:stretch>
            <a:fillRect/>
          </a:stretch>
        </p:blipFill>
        <p:spPr/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3829F495-4704-12B2-FD98-C7546AD8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89050"/>
            <a:ext cx="9648824" cy="693208"/>
          </a:xfrm>
        </p:spPr>
        <p:txBody>
          <a:bodyPr>
            <a:normAutofit/>
          </a:bodyPr>
          <a:lstStyle/>
          <a:p>
            <a:r>
              <a:rPr lang="nl-NL" sz="3000" b="1" dirty="0">
                <a:solidFill>
                  <a:srgbClr val="3B11A3"/>
                </a:solidFill>
              </a:rPr>
              <a:t>Het vwo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813B69F6-64C2-B8F7-87F9-646A7D9F8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15</a:t>
            </a:fld>
            <a:endParaRPr lang="nl-NL" dirty="0"/>
          </a:p>
        </p:txBody>
      </p:sp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402F0F25-A1FA-3A70-19C6-38AB8A049C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0" b="780"/>
          <a:stretch/>
        </p:blipFill>
        <p:spPr>
          <a:xfrm>
            <a:off x="6283327" y="-13606"/>
            <a:ext cx="4637087" cy="3190194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613F49-E430-7E48-19E6-3987EE36BBC4}"/>
              </a:ext>
            </a:extLst>
          </p:cNvPr>
          <p:cNvSpPr txBox="1">
            <a:spLocks/>
          </p:cNvSpPr>
          <p:nvPr/>
        </p:nvSpPr>
        <p:spPr>
          <a:xfrm>
            <a:off x="1271588" y="2349501"/>
            <a:ext cx="4637087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6 jaar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Veel en snel leren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Veel les en boeken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Zelfstandig werken</a:t>
            </a:r>
          </a:p>
        </p:txBody>
      </p:sp>
    </p:spTree>
    <p:extLst>
      <p:ext uri="{BB962C8B-B14F-4D97-AF65-F5344CB8AC3E}">
        <p14:creationId xmlns:p14="http://schemas.microsoft.com/office/powerpoint/2010/main" val="322556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374C0AA-D44B-F3D2-182D-201533DA78BB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711352234"/>
              </p:ext>
            </p:extLst>
          </p:nvPr>
        </p:nvGraphicFramePr>
        <p:xfrm>
          <a:off x="7942262" y="1388533"/>
          <a:ext cx="2978151" cy="4180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8D3CAF3-057B-81AF-2823-CEB85D3ECC0D}"/>
              </a:ext>
            </a:extLst>
          </p:cNvPr>
          <p:cNvSpPr txBox="1">
            <a:spLocks/>
          </p:cNvSpPr>
          <p:nvPr/>
        </p:nvSpPr>
        <p:spPr>
          <a:xfrm>
            <a:off x="1271588" y="2384425"/>
            <a:ext cx="6297612" cy="36290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20 – 25 leerlingen in de klas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Veel les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Hoog tempo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Geen stage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Naar de universiteit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054672D2-7015-654B-2989-0C44B4096DA3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Het vwo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C276678-DE38-47B2-0309-72D9812D69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4131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974C9A5C-1FA9-75E9-36EA-E43E248D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187"/>
            <a:ext cx="9648824" cy="693208"/>
          </a:xfrm>
        </p:spPr>
        <p:txBody>
          <a:bodyPr/>
          <a:lstStyle/>
          <a:p>
            <a:r>
              <a:rPr lang="nl-NL" dirty="0"/>
              <a:t>De verschillen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F6C7150-F5FF-E98C-E10C-24798FAF45B0}"/>
              </a:ext>
            </a:extLst>
          </p:cNvPr>
          <p:cNvSpPr txBox="1">
            <a:spLocks/>
          </p:cNvSpPr>
          <p:nvPr/>
        </p:nvSpPr>
        <p:spPr>
          <a:xfrm>
            <a:off x="1450447" y="2456392"/>
            <a:ext cx="2224616" cy="59160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1600" b="1" dirty="0">
                <a:solidFill>
                  <a:srgbClr val="3B11A3"/>
                </a:solidFill>
              </a:rPr>
              <a:t>Het praktijkonderwijs</a:t>
            </a:r>
          </a:p>
        </p:txBody>
      </p:sp>
      <p:graphicFrame>
        <p:nvGraphicFramePr>
          <p:cNvPr id="3" name="Tijdelijke aanduiding voor inhoud 3">
            <a:extLst>
              <a:ext uri="{FF2B5EF4-FFF2-40B4-BE49-F238E27FC236}">
                <a16:creationId xmlns:a16="http://schemas.microsoft.com/office/drawing/2014/main" id="{66985CE6-1281-E740-F793-0A9A10C1B7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3607392"/>
              </p:ext>
            </p:extLst>
          </p:nvPr>
        </p:nvGraphicFramePr>
        <p:xfrm>
          <a:off x="3640403" y="2453583"/>
          <a:ext cx="2432290" cy="3457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37523D2E-DF9C-49C6-7837-7822225BDA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8135396"/>
              </p:ext>
            </p:extLst>
          </p:nvPr>
        </p:nvGraphicFramePr>
        <p:xfrm>
          <a:off x="6135921" y="2994991"/>
          <a:ext cx="2506019" cy="238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ijdelijke aanduiding voor inhoud 3">
            <a:extLst>
              <a:ext uri="{FF2B5EF4-FFF2-40B4-BE49-F238E27FC236}">
                <a16:creationId xmlns:a16="http://schemas.microsoft.com/office/drawing/2014/main" id="{60079839-9952-31F8-0929-0379732A90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267233"/>
              </p:ext>
            </p:extLst>
          </p:nvPr>
        </p:nvGraphicFramePr>
        <p:xfrm>
          <a:off x="8705168" y="3002502"/>
          <a:ext cx="2438555" cy="2385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291DC6CB-2A61-8437-8633-8D4CBA6EAE5B}"/>
              </a:ext>
            </a:extLst>
          </p:cNvPr>
          <p:cNvSpPr txBox="1">
            <a:spLocks/>
          </p:cNvSpPr>
          <p:nvPr/>
        </p:nvSpPr>
        <p:spPr>
          <a:xfrm>
            <a:off x="4252578" y="2446866"/>
            <a:ext cx="1192212" cy="601133"/>
          </a:xfrm>
          <a:prstGeom prst="rect">
            <a:avLst/>
          </a:prstGeom>
        </p:spPr>
        <p:txBody>
          <a:bodyPr lIns="0" tIns="0" rIns="0" bIns="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nl-NL" sz="1600" b="1" dirty="0">
                <a:solidFill>
                  <a:srgbClr val="3B11A3"/>
                </a:solidFill>
              </a:rPr>
              <a:t>Het vmbo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F6B730F-03B6-B77D-7D5F-81959B5199BE}"/>
              </a:ext>
            </a:extLst>
          </p:cNvPr>
          <p:cNvSpPr txBox="1">
            <a:spLocks/>
          </p:cNvSpPr>
          <p:nvPr/>
        </p:nvSpPr>
        <p:spPr>
          <a:xfrm>
            <a:off x="9261800" y="2446866"/>
            <a:ext cx="1226078" cy="4318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nl-NL" sz="1600" b="1" dirty="0">
                <a:solidFill>
                  <a:srgbClr val="3B11A3"/>
                </a:solidFill>
              </a:rPr>
              <a:t>Het vwo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06E332E5-A38F-4CD0-118E-96674A0190E7}"/>
              </a:ext>
            </a:extLst>
          </p:cNvPr>
          <p:cNvSpPr txBox="1">
            <a:spLocks/>
          </p:cNvSpPr>
          <p:nvPr/>
        </p:nvSpPr>
        <p:spPr>
          <a:xfrm>
            <a:off x="6809285" y="2446866"/>
            <a:ext cx="1192212" cy="601133"/>
          </a:xfrm>
          <a:prstGeom prst="rect">
            <a:avLst/>
          </a:prstGeom>
        </p:spPr>
        <p:txBody>
          <a:bodyPr lIns="0" tIns="0" rIns="0" bIns="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nl-NL" sz="1600" b="1" dirty="0">
                <a:solidFill>
                  <a:srgbClr val="3B11A3"/>
                </a:solidFill>
              </a:rPr>
              <a:t>De havo</a:t>
            </a:r>
          </a:p>
        </p:txBody>
      </p:sp>
      <p:graphicFrame>
        <p:nvGraphicFramePr>
          <p:cNvPr id="18" name="Tijdelijke aanduiding voor inhoud 3">
            <a:extLst>
              <a:ext uri="{FF2B5EF4-FFF2-40B4-BE49-F238E27FC236}">
                <a16:creationId xmlns:a16="http://schemas.microsoft.com/office/drawing/2014/main" id="{05059DB6-576A-EC25-6A0C-352C22E790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6529257"/>
              </p:ext>
            </p:extLst>
          </p:nvPr>
        </p:nvGraphicFramePr>
        <p:xfrm>
          <a:off x="1164704" y="2453583"/>
          <a:ext cx="2412471" cy="3457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Tijdelijke aanduiding voor inhoud 4">
            <a:extLst>
              <a:ext uri="{FF2B5EF4-FFF2-40B4-BE49-F238E27FC236}">
                <a16:creationId xmlns:a16="http://schemas.microsoft.com/office/drawing/2014/main" id="{73DB469D-3D8A-3EFA-E971-11E9CE99A6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5327969"/>
              </p:ext>
            </p:extLst>
          </p:nvPr>
        </p:nvGraphicFramePr>
        <p:xfrm>
          <a:off x="7538451" y="1279068"/>
          <a:ext cx="1880981" cy="656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400">
                  <a:extLst>
                    <a:ext uri="{9D8B030D-6E8A-4147-A177-3AD203B41FA5}">
                      <a16:colId xmlns:a16="http://schemas.microsoft.com/office/drawing/2014/main" val="3599802072"/>
                    </a:ext>
                  </a:extLst>
                </a:gridCol>
                <a:gridCol w="1405581">
                  <a:extLst>
                    <a:ext uri="{9D8B030D-6E8A-4147-A177-3AD203B41FA5}">
                      <a16:colId xmlns:a16="http://schemas.microsoft.com/office/drawing/2014/main" val="3974325817"/>
                    </a:ext>
                  </a:extLst>
                </a:gridCol>
              </a:tblGrid>
              <a:tr h="280267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36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ADF2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</a:rPr>
                        <a:t>Les</a:t>
                      </a:r>
                    </a:p>
                  </a:txBody>
                  <a:tcPr marL="18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196349"/>
                  </a:ext>
                </a:extLst>
              </a:tr>
              <a:tr h="351969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36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5F5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Praktijkles</a:t>
                      </a:r>
                    </a:p>
                  </a:txBody>
                  <a:tcPr marL="18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713927"/>
                  </a:ext>
                </a:extLst>
              </a:tr>
            </a:tbl>
          </a:graphicData>
        </a:graphic>
      </p:graphicFrame>
      <p:graphicFrame>
        <p:nvGraphicFramePr>
          <p:cNvPr id="20" name="Tijdelijke aanduiding voor inhoud 4">
            <a:extLst>
              <a:ext uri="{FF2B5EF4-FFF2-40B4-BE49-F238E27FC236}">
                <a16:creationId xmlns:a16="http://schemas.microsoft.com/office/drawing/2014/main" id="{93AB5EFA-824F-C47B-A841-C1D1A3D85F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5749355"/>
              </p:ext>
            </p:extLst>
          </p:nvPr>
        </p:nvGraphicFramePr>
        <p:xfrm>
          <a:off x="9262742" y="1279067"/>
          <a:ext cx="1880981" cy="65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400">
                  <a:extLst>
                    <a:ext uri="{9D8B030D-6E8A-4147-A177-3AD203B41FA5}">
                      <a16:colId xmlns:a16="http://schemas.microsoft.com/office/drawing/2014/main" val="3599802072"/>
                    </a:ext>
                  </a:extLst>
                </a:gridCol>
                <a:gridCol w="1405581">
                  <a:extLst>
                    <a:ext uri="{9D8B030D-6E8A-4147-A177-3AD203B41FA5}">
                      <a16:colId xmlns:a16="http://schemas.microsoft.com/office/drawing/2014/main" val="3974325817"/>
                    </a:ext>
                  </a:extLst>
                </a:gridCol>
              </a:tblGrid>
              <a:tr h="328385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36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b="0" dirty="0">
                          <a:solidFill>
                            <a:schemeClr val="tx1"/>
                          </a:solidFill>
                        </a:rPr>
                        <a:t>Stage</a:t>
                      </a:r>
                    </a:p>
                  </a:txBody>
                  <a:tcPr marL="18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04288"/>
                  </a:ext>
                </a:extLst>
              </a:tr>
              <a:tr h="328385">
                <a:tc>
                  <a:txBody>
                    <a:bodyPr/>
                    <a:lstStyle/>
                    <a:p>
                      <a:endParaRPr lang="nl-NL" sz="1400" dirty="0"/>
                    </a:p>
                  </a:txBody>
                  <a:tcPr marL="36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AF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400" dirty="0"/>
                        <a:t>Zelf werken</a:t>
                      </a:r>
                    </a:p>
                  </a:txBody>
                  <a:tcPr marL="180000" marR="9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668721"/>
                  </a:ext>
                </a:extLst>
              </a:tr>
            </a:tbl>
          </a:graphicData>
        </a:graphic>
      </p:graphicFrame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80180D3-D769-0566-5150-2F2340626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4728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4">
            <a:extLst>
              <a:ext uri="{FF2B5EF4-FFF2-40B4-BE49-F238E27FC236}">
                <a16:creationId xmlns:a16="http://schemas.microsoft.com/office/drawing/2014/main" id="{AC16031D-08FA-9502-25FA-2108FF7C3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285"/>
          <a:stretch/>
        </p:blipFill>
        <p:spPr>
          <a:xfrm>
            <a:off x="1238031" y="1233488"/>
            <a:ext cx="9648824" cy="45008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F5F778-9D93-A1E0-70C1-C68ACD04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7" y="1229784"/>
            <a:ext cx="7711546" cy="693208"/>
          </a:xfrm>
        </p:spPr>
        <p:txBody>
          <a:bodyPr lIns="0" tIns="0" rIns="0" bIns="0" anchor="t" anchorCtr="0">
            <a:normAutofit/>
          </a:bodyPr>
          <a:lstStyle/>
          <a:p>
            <a:r>
              <a:rPr lang="nl-NL" sz="3000" b="1" dirty="0">
                <a:solidFill>
                  <a:srgbClr val="3B11A3"/>
                </a:solidFill>
              </a:rPr>
              <a:t>Het schoolsysteem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2B62514-BB66-1648-2832-547354D04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/>
          <a:lstStyle/>
          <a:p>
            <a:fld id="{FA55F3CA-454C-AF4B-A2E1-0F707B1B64A3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3135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84C2C9A3-8F4D-961D-69FF-B4948234A801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Weet jij het?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F0BBEAE-3B57-D3A6-24F8-B7ECD18D4CEC}"/>
              </a:ext>
            </a:extLst>
          </p:cNvPr>
          <p:cNvSpPr txBox="1">
            <a:spLocks/>
          </p:cNvSpPr>
          <p:nvPr/>
        </p:nvSpPr>
        <p:spPr>
          <a:xfrm>
            <a:off x="1271589" y="2365414"/>
            <a:ext cx="2970212" cy="36290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nl-NL" sz="2400" b="1" dirty="0">
                <a:solidFill>
                  <a:srgbClr val="FE5F55"/>
                </a:solidFill>
              </a:rPr>
              <a:t>Hoe lang duurt </a:t>
            </a:r>
            <a:br>
              <a:rPr lang="nl-NL" sz="2400" b="1" dirty="0">
                <a:solidFill>
                  <a:srgbClr val="FE5F55"/>
                </a:solidFill>
              </a:rPr>
            </a:br>
            <a:r>
              <a:rPr lang="nl-NL" sz="2400" b="1" dirty="0">
                <a:solidFill>
                  <a:srgbClr val="FE5F55"/>
                </a:solidFill>
              </a:rPr>
              <a:t>het vwo?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4 jaar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5 jaar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6 jaar</a:t>
            </a:r>
          </a:p>
        </p:txBody>
      </p:sp>
      <p:pic>
        <p:nvPicPr>
          <p:cNvPr id="3" name="Tijdelijke aanduiding voor afbeelding 9">
            <a:extLst>
              <a:ext uri="{FF2B5EF4-FFF2-40B4-BE49-F238E27FC236}">
                <a16:creationId xmlns:a16="http://schemas.microsoft.com/office/drawing/2014/main" id="{5752BCDF-DDEF-214A-F958-E6A5E318E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45" t="-10350" r="233" b="1"/>
          <a:stretch/>
        </p:blipFill>
        <p:spPr>
          <a:xfrm>
            <a:off x="4567717" y="1715809"/>
            <a:ext cx="7201370" cy="3666678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0C514FC-E8D0-DD90-055F-23F9F34CA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2766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CDF47-3B48-EB35-5E4E-5B1AEF1D43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8" y="2349500"/>
            <a:ext cx="4637087" cy="362902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nl-NL" dirty="0"/>
              <a:t>School kiezen?</a:t>
            </a:r>
          </a:p>
          <a:p>
            <a:pPr>
              <a:lnSpc>
                <a:spcPct val="130000"/>
              </a:lnSpc>
            </a:pPr>
            <a:r>
              <a:rPr lang="nl-NL" dirty="0"/>
              <a:t>Toetsen?</a:t>
            </a:r>
          </a:p>
          <a:p>
            <a:pPr>
              <a:lnSpc>
                <a:spcPct val="130000"/>
              </a:lnSpc>
            </a:pPr>
            <a:r>
              <a:rPr lang="nl-NL" dirty="0"/>
              <a:t>School kiezen?</a:t>
            </a:r>
          </a:p>
          <a:p>
            <a:pPr>
              <a:lnSpc>
                <a:spcPct val="130000"/>
              </a:lnSpc>
            </a:pPr>
            <a:r>
              <a:rPr lang="nl-NL" dirty="0"/>
              <a:t>…</a:t>
            </a:r>
          </a:p>
          <a:p>
            <a:pPr>
              <a:lnSpc>
                <a:spcPct val="130000"/>
              </a:lnSpc>
            </a:pPr>
            <a:r>
              <a:rPr lang="nl-NL" dirty="0"/>
              <a:t>…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2266"/>
            <a:ext cx="5003800" cy="114723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nl-NL" sz="3000" b="1" dirty="0"/>
              <a:t>Zit jouw kind in groep 7? </a:t>
            </a:r>
            <a:br>
              <a:rPr lang="nl-NL" sz="3000" b="1" dirty="0"/>
            </a:br>
            <a:r>
              <a:rPr lang="nl-NL" sz="3000" b="1" dirty="0"/>
              <a:t>Wat weet je over… 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71C9428-BC8A-9DE7-D73A-3003C5594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7" name="Afbeelding 6" descr="Afbeelding met clipart, Dans, tekenfilm, illustratie&#10;&#10;Automatisch gegenereerde beschrijving">
            <a:extLst>
              <a:ext uri="{FF2B5EF4-FFF2-40B4-BE49-F238E27FC236}">
                <a16:creationId xmlns:a16="http://schemas.microsoft.com/office/drawing/2014/main" id="{E741CE80-6942-8B29-5687-FCBE45B37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675" y="1202266"/>
            <a:ext cx="5418015" cy="422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82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84C2C9A3-8F4D-961D-69FF-B4948234A801}"/>
              </a:ext>
            </a:extLst>
          </p:cNvPr>
          <p:cNvSpPr txBox="1">
            <a:spLocks/>
          </p:cNvSpPr>
          <p:nvPr/>
        </p:nvSpPr>
        <p:spPr>
          <a:xfrm>
            <a:off x="1271588" y="1240896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Weet jij het?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F0BBEAE-3B57-D3A6-24F8-B7ECD18D4CEC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2970212" cy="36290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nl-NL" sz="2400" b="1" dirty="0">
                <a:solidFill>
                  <a:srgbClr val="FE5F55"/>
                </a:solidFill>
              </a:rPr>
              <a:t>Wat kun je doen </a:t>
            </a:r>
            <a:br>
              <a:rPr lang="nl-NL" sz="2400" b="1" dirty="0">
                <a:solidFill>
                  <a:srgbClr val="FE5F55"/>
                </a:solidFill>
              </a:rPr>
            </a:br>
            <a:r>
              <a:rPr lang="nl-NL" sz="2400" b="1" dirty="0">
                <a:solidFill>
                  <a:srgbClr val="FE5F55"/>
                </a:solidFill>
              </a:rPr>
              <a:t>na het vmbo?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Praktijkonderwijs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Mbo of havo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Universiteit</a:t>
            </a:r>
          </a:p>
        </p:txBody>
      </p:sp>
      <p:pic>
        <p:nvPicPr>
          <p:cNvPr id="3" name="Tijdelijke aanduiding voor afbeelding 9">
            <a:extLst>
              <a:ext uri="{FF2B5EF4-FFF2-40B4-BE49-F238E27FC236}">
                <a16:creationId xmlns:a16="http://schemas.microsoft.com/office/drawing/2014/main" id="{75BF698B-220B-5468-F676-5B2F3D245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45" t="-10350" r="233" b="1"/>
          <a:stretch/>
        </p:blipFill>
        <p:spPr>
          <a:xfrm>
            <a:off x="4567717" y="1715809"/>
            <a:ext cx="7201370" cy="3666678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F0063FB-20B2-D928-30E4-7BB9A3184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23465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84C2C9A3-8F4D-961D-69FF-B4948234A801}"/>
              </a:ext>
            </a:extLst>
          </p:cNvPr>
          <p:cNvSpPr txBox="1">
            <a:spLocks/>
          </p:cNvSpPr>
          <p:nvPr/>
        </p:nvSpPr>
        <p:spPr>
          <a:xfrm>
            <a:off x="1271588" y="1226080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Weet jij het?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F0BBEAE-3B57-D3A6-24F8-B7ECD18D4CEC}"/>
              </a:ext>
            </a:extLst>
          </p:cNvPr>
          <p:cNvSpPr txBox="1">
            <a:spLocks/>
          </p:cNvSpPr>
          <p:nvPr/>
        </p:nvSpPr>
        <p:spPr>
          <a:xfrm>
            <a:off x="1271589" y="2347383"/>
            <a:ext cx="2970212" cy="36290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nl-NL" sz="2400" b="1" dirty="0">
                <a:solidFill>
                  <a:srgbClr val="FE5F55"/>
                </a:solidFill>
              </a:rPr>
              <a:t>Welke school </a:t>
            </a:r>
            <a:br>
              <a:rPr lang="nl-NL" sz="2400" b="1" dirty="0">
                <a:solidFill>
                  <a:srgbClr val="FE5F55"/>
                </a:solidFill>
              </a:rPr>
            </a:br>
            <a:r>
              <a:rPr lang="nl-NL" sz="2400" b="1" dirty="0">
                <a:solidFill>
                  <a:srgbClr val="FE5F55"/>
                </a:solidFill>
              </a:rPr>
              <a:t>duurt 5 jaar?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Vmbo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Havo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Vwo</a:t>
            </a:r>
          </a:p>
        </p:txBody>
      </p:sp>
      <p:pic>
        <p:nvPicPr>
          <p:cNvPr id="4" name="Tijdelijke aanduiding voor afbeelding 9">
            <a:extLst>
              <a:ext uri="{FF2B5EF4-FFF2-40B4-BE49-F238E27FC236}">
                <a16:creationId xmlns:a16="http://schemas.microsoft.com/office/drawing/2014/main" id="{A75739C9-0794-F418-CDB1-E98D964DB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45" t="-10350" r="233" b="1"/>
          <a:stretch/>
        </p:blipFill>
        <p:spPr>
          <a:xfrm>
            <a:off x="4567717" y="1715809"/>
            <a:ext cx="7201370" cy="3666678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855FC5A-C169-6796-5B50-A0C3064A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1839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84C2C9A3-8F4D-961D-69FF-B4948234A801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Weet jij het?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F0BBEAE-3B57-D3A6-24F8-B7ECD18D4CEC}"/>
              </a:ext>
            </a:extLst>
          </p:cNvPr>
          <p:cNvSpPr txBox="1">
            <a:spLocks/>
          </p:cNvSpPr>
          <p:nvPr/>
        </p:nvSpPr>
        <p:spPr>
          <a:xfrm>
            <a:off x="1271589" y="2320396"/>
            <a:ext cx="3215744" cy="36290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2400" b="1" dirty="0">
                <a:solidFill>
                  <a:srgbClr val="FE5F55"/>
                </a:solidFill>
              </a:rPr>
              <a:t>Met welk diploma</a:t>
            </a:r>
            <a:br>
              <a:rPr lang="nl-NL" sz="2400" b="1" dirty="0">
                <a:solidFill>
                  <a:srgbClr val="FE5F55"/>
                </a:solidFill>
              </a:rPr>
            </a:br>
            <a:r>
              <a:rPr lang="nl-NL" sz="2400" b="1" dirty="0">
                <a:solidFill>
                  <a:srgbClr val="FE5F55"/>
                </a:solidFill>
              </a:rPr>
              <a:t>kun je naar het mbo?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Entree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Vmbo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Havo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Vwo</a:t>
            </a:r>
          </a:p>
        </p:txBody>
      </p:sp>
      <p:pic>
        <p:nvPicPr>
          <p:cNvPr id="3" name="Tijdelijke aanduiding voor afbeelding 9">
            <a:extLst>
              <a:ext uri="{FF2B5EF4-FFF2-40B4-BE49-F238E27FC236}">
                <a16:creationId xmlns:a16="http://schemas.microsoft.com/office/drawing/2014/main" id="{EA15B2B4-D961-053F-86A6-FA50048B6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45" t="-10350" r="233" b="1"/>
          <a:stretch/>
        </p:blipFill>
        <p:spPr>
          <a:xfrm>
            <a:off x="4567717" y="1715809"/>
            <a:ext cx="7201370" cy="3666678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F291F71-09FD-C640-E7F7-23C5C7EF2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1955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84C2C9A3-8F4D-961D-69FF-B4948234A801}"/>
              </a:ext>
            </a:extLst>
          </p:cNvPr>
          <p:cNvSpPr txBox="1">
            <a:spLocks/>
          </p:cNvSpPr>
          <p:nvPr/>
        </p:nvSpPr>
        <p:spPr>
          <a:xfrm>
            <a:off x="1271588" y="1246717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Weet jij het?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F0BBEAE-3B57-D3A6-24F8-B7ECD18D4CEC}"/>
              </a:ext>
            </a:extLst>
          </p:cNvPr>
          <p:cNvSpPr txBox="1">
            <a:spLocks/>
          </p:cNvSpPr>
          <p:nvPr/>
        </p:nvSpPr>
        <p:spPr>
          <a:xfrm>
            <a:off x="1271589" y="2349500"/>
            <a:ext cx="2970211" cy="36290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2400" b="1" dirty="0">
                <a:solidFill>
                  <a:srgbClr val="FE5F55"/>
                </a:solidFill>
              </a:rPr>
              <a:t>Hoe lang duurt </a:t>
            </a:r>
            <a:br>
              <a:rPr lang="nl-NL" sz="2400" b="1" dirty="0">
                <a:solidFill>
                  <a:srgbClr val="FE5F55"/>
                </a:solidFill>
              </a:rPr>
            </a:br>
            <a:r>
              <a:rPr lang="nl-NL" sz="2400" b="1" dirty="0">
                <a:solidFill>
                  <a:srgbClr val="FE5F55"/>
                </a:solidFill>
              </a:rPr>
              <a:t>het vmbo?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4 jaar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5 jaar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6 jaar</a:t>
            </a:r>
          </a:p>
        </p:txBody>
      </p:sp>
      <p:pic>
        <p:nvPicPr>
          <p:cNvPr id="2" name="Tijdelijke aanduiding voor afbeelding 9">
            <a:extLst>
              <a:ext uri="{FF2B5EF4-FFF2-40B4-BE49-F238E27FC236}">
                <a16:creationId xmlns:a16="http://schemas.microsoft.com/office/drawing/2014/main" id="{CC7F5A11-89F8-5693-6783-2B318A4B4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45" t="-10350" r="233" b="1"/>
          <a:stretch/>
        </p:blipFill>
        <p:spPr>
          <a:xfrm>
            <a:off x="4567717" y="1715809"/>
            <a:ext cx="7201370" cy="3666678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4D96E7A6-340F-5D3E-F477-ED130C21E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8830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84C2C9A3-8F4D-961D-69FF-B4948234A801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Weet jij het?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F0BBEAE-3B57-D3A6-24F8-B7ECD18D4CEC}"/>
              </a:ext>
            </a:extLst>
          </p:cNvPr>
          <p:cNvSpPr txBox="1">
            <a:spLocks/>
          </p:cNvSpPr>
          <p:nvPr/>
        </p:nvSpPr>
        <p:spPr>
          <a:xfrm>
            <a:off x="1271589" y="2349500"/>
            <a:ext cx="2970212" cy="36290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2400" b="1" dirty="0">
                <a:solidFill>
                  <a:srgbClr val="FE5F55"/>
                </a:solidFill>
              </a:rPr>
              <a:t>Naar welke school</a:t>
            </a:r>
            <a:br>
              <a:rPr lang="nl-NL" sz="2400" b="1" dirty="0">
                <a:solidFill>
                  <a:srgbClr val="FE5F55"/>
                </a:solidFill>
              </a:rPr>
            </a:br>
            <a:r>
              <a:rPr lang="nl-NL" sz="2400" b="1" dirty="0">
                <a:solidFill>
                  <a:srgbClr val="FE5F55"/>
                </a:solidFill>
              </a:rPr>
              <a:t>gaan de meeste kinderen?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Vmbo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Havo</a:t>
            </a:r>
          </a:p>
          <a:p>
            <a:pPr>
              <a:lnSpc>
                <a:spcPct val="120000"/>
              </a:lnSpc>
            </a:pPr>
            <a:r>
              <a:rPr lang="nl-NL" sz="1800" dirty="0"/>
              <a:t>Vwo</a:t>
            </a:r>
          </a:p>
        </p:txBody>
      </p:sp>
      <p:pic>
        <p:nvPicPr>
          <p:cNvPr id="2" name="Tijdelijke aanduiding voor afbeelding 9">
            <a:extLst>
              <a:ext uri="{FF2B5EF4-FFF2-40B4-BE49-F238E27FC236}">
                <a16:creationId xmlns:a16="http://schemas.microsoft.com/office/drawing/2014/main" id="{CC168E01-D290-12D0-E62B-1F899B17B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45" t="-10350" r="233" b="1"/>
          <a:stretch/>
        </p:blipFill>
        <p:spPr>
          <a:xfrm>
            <a:off x="4567717" y="1715809"/>
            <a:ext cx="7201370" cy="3666678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ACC68EB-E22F-0022-29B6-8DAC49651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3829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4">
            <a:extLst>
              <a:ext uri="{FF2B5EF4-FFF2-40B4-BE49-F238E27FC236}">
                <a16:creationId xmlns:a16="http://schemas.microsoft.com/office/drawing/2014/main" id="{AC16031D-08FA-9502-25FA-2108FF7C3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285"/>
          <a:stretch/>
        </p:blipFill>
        <p:spPr>
          <a:xfrm>
            <a:off x="1238031" y="1233488"/>
            <a:ext cx="9648824" cy="45008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0F5F778-9D93-A1E0-70C1-C68ACD04C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7" y="1229784"/>
            <a:ext cx="7711546" cy="693208"/>
          </a:xfrm>
        </p:spPr>
        <p:txBody>
          <a:bodyPr lIns="0" tIns="0" rIns="0" bIns="0" anchor="t" anchorCtr="0">
            <a:normAutofit/>
          </a:bodyPr>
          <a:lstStyle/>
          <a:p>
            <a:r>
              <a:rPr lang="nl-NL" sz="3000" b="1" dirty="0">
                <a:solidFill>
                  <a:srgbClr val="3B11A3"/>
                </a:solidFill>
              </a:rPr>
              <a:t>Doorstromen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2B62514-BB66-1648-2832-547354D04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9053" y="715962"/>
            <a:ext cx="1271587" cy="365125"/>
          </a:xfrm>
          <a:prstGeom prst="rect">
            <a:avLst/>
          </a:prstGeom>
        </p:spPr>
        <p:txBody>
          <a:bodyPr/>
          <a:lstStyle/>
          <a:p>
            <a:fld id="{FA55F3CA-454C-AF4B-A2E1-0F707B1B64A3}" type="slidenum">
              <a:rPr lang="nl-NL" smtClean="0"/>
              <a:pPr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5845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4637087" cy="1073150"/>
          </a:xfrm>
        </p:spPr>
        <p:txBody>
          <a:bodyPr>
            <a:normAutofit/>
          </a:bodyPr>
          <a:lstStyle/>
          <a:p>
            <a:r>
              <a:rPr lang="nl-NL" dirty="0"/>
              <a:t>Hoe wordt </a:t>
            </a:r>
            <a:br>
              <a:rPr lang="nl-NL" dirty="0"/>
            </a:br>
            <a:r>
              <a:rPr lang="nl-NL" dirty="0" err="1"/>
              <a:t>Maia</a:t>
            </a:r>
            <a:r>
              <a:rPr lang="nl-NL" dirty="0"/>
              <a:t> advocaat?</a:t>
            </a:r>
          </a:p>
        </p:txBody>
      </p:sp>
      <p:pic>
        <p:nvPicPr>
          <p:cNvPr id="7" name="Tijdelijke aanduiding voor afbeelding 6" descr="Afbeelding met persoon, kleding, Menselijk gezicht, overdekt&#10;&#10;Automatisch gegenereerde beschrijving">
            <a:extLst>
              <a:ext uri="{FF2B5EF4-FFF2-40B4-BE49-F238E27FC236}">
                <a16:creationId xmlns:a16="http://schemas.microsoft.com/office/drawing/2014/main" id="{8ED8CF69-D06F-01BB-569A-421D50CE3D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43" b="963"/>
          <a:stretch/>
        </p:blipFill>
        <p:spPr>
          <a:xfrm>
            <a:off x="5908675" y="1246188"/>
            <a:ext cx="6283325" cy="4322762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8" y="1932517"/>
            <a:ext cx="4637087" cy="36290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>
                <a:solidFill>
                  <a:srgbClr val="3B11A3"/>
                </a:solidFill>
              </a:rPr>
              <a:t>Dit is </a:t>
            </a:r>
            <a:r>
              <a:rPr lang="nl-NL" sz="2400" b="1" dirty="0" err="1">
                <a:solidFill>
                  <a:srgbClr val="3B11A3"/>
                </a:solidFill>
              </a:rPr>
              <a:t>Maia</a:t>
            </a:r>
            <a:r>
              <a:rPr lang="nl-NL" sz="2400" b="1" dirty="0">
                <a:solidFill>
                  <a:srgbClr val="3B11A3"/>
                </a:solidFill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 err="1"/>
              <a:t>Maia’s</a:t>
            </a:r>
            <a:r>
              <a:rPr lang="nl-NL" sz="1800" dirty="0"/>
              <a:t> schooladvies is </a:t>
            </a:r>
            <a:r>
              <a:rPr lang="nl-NL" sz="1800" b="1" dirty="0"/>
              <a:t>vmbo.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Ze wil later naar de </a:t>
            </a:r>
            <a:r>
              <a:rPr lang="nl-NL" sz="1800" b="1" dirty="0"/>
              <a:t>universiteit</a:t>
            </a:r>
            <a:r>
              <a:rPr lang="nl-NL" sz="1800" dirty="0"/>
              <a:t>. </a:t>
            </a:r>
            <a:br>
              <a:rPr lang="nl-NL" sz="1800" dirty="0"/>
            </a:br>
            <a:r>
              <a:rPr lang="nl-NL" sz="1800" dirty="0" err="1"/>
              <a:t>Maia</a:t>
            </a:r>
            <a:r>
              <a:rPr lang="nl-NL" sz="1800" dirty="0"/>
              <a:t> wil </a:t>
            </a:r>
            <a:r>
              <a:rPr lang="nl-NL" sz="1800" b="1" dirty="0"/>
              <a:t>advocaat</a:t>
            </a:r>
            <a:r>
              <a:rPr lang="nl-NL" sz="1800" dirty="0"/>
              <a:t> worden.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Hoe kan ze naar de universiteit?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7BAF713-31BF-9925-AECE-459007945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28963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7"/>
            <a:ext cx="4637087" cy="1081616"/>
          </a:xfrm>
        </p:spPr>
        <p:txBody>
          <a:bodyPr>
            <a:normAutofit/>
          </a:bodyPr>
          <a:lstStyle/>
          <a:p>
            <a:r>
              <a:rPr lang="nl-NL" dirty="0"/>
              <a:t>Hoe wordt </a:t>
            </a:r>
            <a:br>
              <a:rPr lang="nl-NL" dirty="0"/>
            </a:br>
            <a:r>
              <a:rPr lang="nl-NL" dirty="0"/>
              <a:t>Lars monteur?</a:t>
            </a:r>
          </a:p>
        </p:txBody>
      </p:sp>
      <p:pic>
        <p:nvPicPr>
          <p:cNvPr id="6" name="Tijdelijke aanduiding voor afbeelding 5" descr="Afbeelding met persoon, band, buitenshuis, voertuig&#10;&#10;Automatisch gegenereerde beschrijving">
            <a:extLst>
              <a:ext uri="{FF2B5EF4-FFF2-40B4-BE49-F238E27FC236}">
                <a16:creationId xmlns:a16="http://schemas.microsoft.com/office/drawing/2014/main" id="{BD4A39D2-43D2-50F1-751E-324F1181B9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49" r="1549"/>
          <a:stretch>
            <a:fillRect/>
          </a:stretch>
        </p:blipFill>
        <p:spPr>
          <a:xfrm>
            <a:off x="5908675" y="1246188"/>
            <a:ext cx="6283325" cy="4322762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7" y="1932517"/>
            <a:ext cx="5577945" cy="36290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>
                <a:solidFill>
                  <a:srgbClr val="3B11A3"/>
                </a:solidFill>
              </a:rPr>
              <a:t>Dit is Lars.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Lars wil </a:t>
            </a:r>
            <a:r>
              <a:rPr lang="nl-NL" sz="1800" b="1" dirty="0"/>
              <a:t>monteur</a:t>
            </a:r>
            <a:r>
              <a:rPr lang="nl-NL" sz="1800" dirty="0"/>
              <a:t> worden.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Zijn schooladvies is ‘</a:t>
            </a:r>
            <a:r>
              <a:rPr lang="nl-NL" sz="1800" b="1" dirty="0"/>
              <a:t>praktijkonderwijs</a:t>
            </a:r>
            <a:r>
              <a:rPr lang="nl-NL" sz="1800" dirty="0"/>
              <a:t>’.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Monteur is een opleiding op </a:t>
            </a:r>
            <a:br>
              <a:rPr lang="nl-NL" sz="1800" dirty="0"/>
            </a:br>
            <a:r>
              <a:rPr lang="nl-NL" sz="1800" b="1" dirty="0"/>
              <a:t>mbo 2-niveau</a:t>
            </a:r>
            <a:r>
              <a:rPr lang="nl-NL" sz="18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Kan hij monteur worden?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25A3AFF-90F6-B31D-5286-DF975F8B5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5452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1D2C7847-5932-5150-26E5-D14AEF682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674" y="1235914"/>
            <a:ext cx="6283325" cy="4333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716"/>
            <a:ext cx="4637087" cy="1140883"/>
          </a:xfrm>
        </p:spPr>
        <p:txBody>
          <a:bodyPr>
            <a:normAutofit/>
          </a:bodyPr>
          <a:lstStyle/>
          <a:p>
            <a:r>
              <a:rPr lang="nl-NL" dirty="0"/>
              <a:t>Hoe wordt </a:t>
            </a:r>
            <a:r>
              <a:rPr lang="nl-NL" dirty="0" err="1"/>
              <a:t>Abrihet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fysiotherapeut?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7" y="1932517"/>
            <a:ext cx="5577945" cy="36290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>
                <a:solidFill>
                  <a:srgbClr val="3B11A3"/>
                </a:solidFill>
              </a:rPr>
              <a:t>Dit is </a:t>
            </a:r>
            <a:r>
              <a:rPr lang="nl-NL" sz="2400" b="1" dirty="0" err="1">
                <a:solidFill>
                  <a:srgbClr val="3B11A3"/>
                </a:solidFill>
              </a:rPr>
              <a:t>Abrihet</a:t>
            </a:r>
            <a:r>
              <a:rPr lang="nl-NL" sz="2400" b="1" dirty="0">
                <a:solidFill>
                  <a:srgbClr val="3B11A3"/>
                </a:solidFill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 err="1"/>
              <a:t>Abrihet</a:t>
            </a:r>
            <a:r>
              <a:rPr lang="nl-NL" sz="1800" dirty="0"/>
              <a:t> heeft een </a:t>
            </a:r>
            <a:r>
              <a:rPr lang="nl-NL" sz="1800" b="1" dirty="0" err="1"/>
              <a:t>havo-advies</a:t>
            </a:r>
            <a:r>
              <a:rPr lang="nl-NL" sz="1800" b="1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Ze wil naar het </a:t>
            </a:r>
            <a:r>
              <a:rPr lang="nl-NL" sz="1800" b="1" dirty="0"/>
              <a:t>hbo</a:t>
            </a:r>
            <a:r>
              <a:rPr lang="nl-NL" sz="18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 err="1"/>
              <a:t>Abrihet</a:t>
            </a:r>
            <a:r>
              <a:rPr lang="nl-NL" sz="1800" dirty="0"/>
              <a:t> wil </a:t>
            </a:r>
            <a:r>
              <a:rPr lang="nl-NL" sz="1800" b="1" dirty="0"/>
              <a:t>fysiotherapeut</a:t>
            </a:r>
            <a:r>
              <a:rPr lang="nl-NL" sz="1800" dirty="0"/>
              <a:t> worden.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Wat moet zij doen?</a:t>
            </a:r>
            <a:endParaRPr lang="nl-NL" sz="28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B5BF32A-B2AC-8DE1-64F7-F3FDE3A9F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770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188"/>
            <a:ext cx="9648824" cy="1115483"/>
          </a:xfrm>
        </p:spPr>
        <p:txBody>
          <a:bodyPr>
            <a:normAutofit/>
          </a:bodyPr>
          <a:lstStyle/>
          <a:p>
            <a:r>
              <a:rPr lang="nl-NL" dirty="0"/>
              <a:t>Hoe wordt </a:t>
            </a:r>
            <a:r>
              <a:rPr lang="nl-NL" dirty="0" err="1"/>
              <a:t>Vitaliy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verpleegkundige?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7" y="1932517"/>
            <a:ext cx="5577945" cy="36290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>
                <a:solidFill>
                  <a:srgbClr val="3B11A3"/>
                </a:solidFill>
              </a:rPr>
              <a:t>Dit is </a:t>
            </a:r>
            <a:r>
              <a:rPr lang="nl-NL" sz="2400" b="1" dirty="0" err="1">
                <a:solidFill>
                  <a:srgbClr val="3B11A3"/>
                </a:solidFill>
              </a:rPr>
              <a:t>Vitaliy</a:t>
            </a:r>
            <a:r>
              <a:rPr lang="nl-NL" sz="2400" b="1" dirty="0">
                <a:solidFill>
                  <a:srgbClr val="3B11A3"/>
                </a:solidFill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 err="1"/>
              <a:t>Vitaliy’s</a:t>
            </a:r>
            <a:r>
              <a:rPr lang="nl-NL" sz="1800" dirty="0"/>
              <a:t> schooladvies is </a:t>
            </a:r>
            <a:r>
              <a:rPr lang="nl-NL" sz="1800" b="1" dirty="0"/>
              <a:t>vmbo</a:t>
            </a:r>
            <a:r>
              <a:rPr lang="nl-NL" sz="18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Hij wil </a:t>
            </a:r>
            <a:r>
              <a:rPr lang="nl-NL" sz="1800" b="1" dirty="0"/>
              <a:t>verpleegkundige</a:t>
            </a:r>
            <a:r>
              <a:rPr lang="nl-NL" sz="1800" dirty="0"/>
              <a:t> worden.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Dat is een opleiding op </a:t>
            </a:r>
            <a:r>
              <a:rPr lang="nl-NL" sz="1800" b="1" dirty="0"/>
              <a:t>mbo of hbo</a:t>
            </a:r>
            <a:r>
              <a:rPr lang="nl-NL" sz="18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Kan hij verpleegkundige worden </a:t>
            </a:r>
            <a:br>
              <a:rPr lang="nl-NL" sz="1800" dirty="0"/>
            </a:br>
            <a:r>
              <a:rPr lang="nl-NL" sz="1800" dirty="0"/>
              <a:t>met zijn advies? </a:t>
            </a:r>
            <a:endParaRPr lang="nl-NL" sz="28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24699EE-ECA5-F16B-9A42-B742F16C4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29</a:t>
            </a:fld>
            <a:endParaRPr lang="nl-NL" dirty="0"/>
          </a:p>
        </p:txBody>
      </p:sp>
      <p:pic>
        <p:nvPicPr>
          <p:cNvPr id="10" name="Afbeelding 9" descr="Afbeelding met persoon, Menselijk gezicht, kleding, boek&#10;&#10;Automatisch gegenereerde beschrijving">
            <a:extLst>
              <a:ext uri="{FF2B5EF4-FFF2-40B4-BE49-F238E27FC236}">
                <a16:creationId xmlns:a16="http://schemas.microsoft.com/office/drawing/2014/main" id="{523A46C2-DE0B-78B7-83A0-688FC7EA7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675" y="1242915"/>
            <a:ext cx="6301500" cy="43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16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E633CE80-03B6-DB36-226A-729962CC42A6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029088259"/>
              </p:ext>
            </p:extLst>
          </p:nvPr>
        </p:nvGraphicFramePr>
        <p:xfrm>
          <a:off x="1271587" y="2109257"/>
          <a:ext cx="9648824" cy="3629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2213">
                  <a:extLst>
                    <a:ext uri="{9D8B030D-6E8A-4147-A177-3AD203B41FA5}">
                      <a16:colId xmlns:a16="http://schemas.microsoft.com/office/drawing/2014/main" val="3599802072"/>
                    </a:ext>
                  </a:extLst>
                </a:gridCol>
                <a:gridCol w="3376611">
                  <a:extLst>
                    <a:ext uri="{9D8B030D-6E8A-4147-A177-3AD203B41FA5}">
                      <a16:colId xmlns:a16="http://schemas.microsoft.com/office/drawing/2014/main" val="3974325817"/>
                    </a:ext>
                  </a:extLst>
                </a:gridCol>
              </a:tblGrid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Onderwerp</a:t>
                      </a:r>
                    </a:p>
                  </a:txBody>
                  <a:tcPr marL="360000" marR="90000" anchor="ctr">
                    <a:solidFill>
                      <a:srgbClr val="63ADF2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Datum</a:t>
                      </a:r>
                    </a:p>
                  </a:txBody>
                  <a:tcPr marL="360000" marR="90000" anchor="ctr">
                    <a:solidFill>
                      <a:srgbClr val="3B11A3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196349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1. Het Nederlands schoolsysteem</a:t>
                      </a:r>
                    </a:p>
                  </a:txBody>
                  <a:tcPr marL="360000" marR="90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713927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2. Doorstroomtoets en schooladvies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04288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3. Een school kiezen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668721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4. Hoe werkt een middelbare school?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735677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5. Op gast of op bezoek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497229"/>
                  </a:ext>
                </a:extLst>
              </a:tr>
            </a:tbl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1ED43E64-86E9-63D7-1FC2-0843C330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Waar gaat het over?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FC57C0E-E3E8-4F63-E19A-5BD732C39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8533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188"/>
            <a:ext cx="9648824" cy="1115483"/>
          </a:xfrm>
        </p:spPr>
        <p:txBody>
          <a:bodyPr>
            <a:normAutofit/>
          </a:bodyPr>
          <a:lstStyle/>
          <a:p>
            <a:r>
              <a:rPr lang="nl-NL" dirty="0"/>
              <a:t>Hoe wordt Anna kok?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7" y="1932517"/>
            <a:ext cx="5577945" cy="36290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>
                <a:solidFill>
                  <a:srgbClr val="3B11A3"/>
                </a:solidFill>
              </a:rPr>
              <a:t>Dit is Anna.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Anna wil </a:t>
            </a:r>
            <a:r>
              <a:rPr lang="nl-NL" sz="1800" b="1" dirty="0"/>
              <a:t>kok</a:t>
            </a:r>
            <a:r>
              <a:rPr lang="nl-NL" sz="1800" dirty="0"/>
              <a:t> worden.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Zij heeft </a:t>
            </a:r>
            <a:r>
              <a:rPr lang="nl-NL" sz="1800" b="1" dirty="0" err="1"/>
              <a:t>havo-advies</a:t>
            </a:r>
            <a:r>
              <a:rPr lang="nl-NL" sz="1800" dirty="0"/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Je kunt kok worden met </a:t>
            </a:r>
            <a:r>
              <a:rPr lang="nl-NL" sz="1800" b="1" dirty="0"/>
              <a:t>mbo</a:t>
            </a:r>
            <a:r>
              <a:rPr lang="nl-NL" sz="18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Kan zij kok worden? </a:t>
            </a:r>
            <a:endParaRPr lang="nl-NL" sz="28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04087C5-6AFA-7D40-E958-B0C24EE9B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30</a:t>
            </a:fld>
            <a:endParaRPr lang="nl-NL" dirty="0"/>
          </a:p>
        </p:txBody>
      </p:sp>
      <p:pic>
        <p:nvPicPr>
          <p:cNvPr id="8" name="Tijdelijke aanduiding voor afbeelding 7" descr="Afbeelding met persoon, kleding, overdekt, Kok&#10;&#10;Automatisch gegenereerde beschrijving">
            <a:extLst>
              <a:ext uri="{FF2B5EF4-FFF2-40B4-BE49-F238E27FC236}">
                <a16:creationId xmlns:a16="http://schemas.microsoft.com/office/drawing/2014/main" id="{98BD52E7-FCDC-BAEC-24B6-F5292A0D19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844" t="2626" r="6008" b="3557"/>
          <a:stretch/>
        </p:blipFill>
        <p:spPr>
          <a:xfrm>
            <a:off x="5908675" y="1246189"/>
            <a:ext cx="6283325" cy="4322762"/>
          </a:xfrm>
        </p:spPr>
      </p:pic>
    </p:spTree>
    <p:extLst>
      <p:ext uri="{BB962C8B-B14F-4D97-AF65-F5344CB8AC3E}">
        <p14:creationId xmlns:p14="http://schemas.microsoft.com/office/powerpoint/2010/main" val="4247903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188"/>
            <a:ext cx="9648824" cy="1115483"/>
          </a:xfrm>
        </p:spPr>
        <p:txBody>
          <a:bodyPr>
            <a:normAutofit/>
          </a:bodyPr>
          <a:lstStyle/>
          <a:p>
            <a:r>
              <a:rPr lang="nl-NL" dirty="0"/>
              <a:t>Hoe wordt Ramon </a:t>
            </a:r>
            <a:br>
              <a:rPr lang="nl-NL" dirty="0"/>
            </a:br>
            <a:r>
              <a:rPr lang="nl-NL" dirty="0"/>
              <a:t>kapper?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7" y="1932517"/>
            <a:ext cx="5577945" cy="36290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>
                <a:solidFill>
                  <a:srgbClr val="3B11A3"/>
                </a:solidFill>
              </a:rPr>
              <a:t>Dit is Ramon.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Zijn schooladvies is het </a:t>
            </a:r>
            <a:br>
              <a:rPr lang="nl-NL" sz="1800" dirty="0"/>
            </a:br>
            <a:r>
              <a:rPr lang="nl-NL" sz="1800" b="1" dirty="0"/>
              <a:t>praktijkonderwijs</a:t>
            </a:r>
            <a:r>
              <a:rPr lang="nl-NL" sz="18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Ramon wil </a:t>
            </a:r>
            <a:r>
              <a:rPr lang="nl-NL" sz="1800" b="1" dirty="0"/>
              <a:t>kapper</a:t>
            </a:r>
            <a:r>
              <a:rPr lang="nl-NL" sz="1800" dirty="0"/>
              <a:t> worden.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Dat is een</a:t>
            </a:r>
            <a:r>
              <a:rPr lang="nl-NL" sz="1800" b="1" dirty="0"/>
              <a:t> mbo-opleiding</a:t>
            </a:r>
            <a:r>
              <a:rPr lang="nl-NL" sz="18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Hoe moet hij dit doen?</a:t>
            </a:r>
            <a:endParaRPr lang="nl-NL" sz="28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CE09B07-BD4E-31CF-0266-0FAFADD2E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31</a:t>
            </a:fld>
            <a:endParaRPr lang="nl-NL" dirty="0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617B7CF-4B8C-E782-2DD0-0E6BB37A961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afbeelding 10">
            <a:extLst>
              <a:ext uri="{FF2B5EF4-FFF2-40B4-BE49-F238E27FC236}">
                <a16:creationId xmlns:a16="http://schemas.microsoft.com/office/drawing/2014/main" id="{C94A8E28-6E38-C0E2-277D-728F769D5D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0" b="780"/>
          <a:stretch/>
        </p:blipFill>
        <p:spPr>
          <a:xfrm>
            <a:off x="5900437" y="1240518"/>
            <a:ext cx="6291564" cy="432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28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overdekt, persoon, kleding, meubels&#10;&#10;Automatisch gegenereerde beschrijving">
            <a:extLst>
              <a:ext uri="{FF2B5EF4-FFF2-40B4-BE49-F238E27FC236}">
                <a16:creationId xmlns:a16="http://schemas.microsoft.com/office/drawing/2014/main" id="{C32EFFBC-DC49-CA95-5932-F4C2E1EA4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674" y="1246188"/>
            <a:ext cx="6473031" cy="43153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188"/>
            <a:ext cx="9648824" cy="1115483"/>
          </a:xfrm>
        </p:spPr>
        <p:txBody>
          <a:bodyPr>
            <a:normAutofit/>
          </a:bodyPr>
          <a:lstStyle/>
          <a:p>
            <a:r>
              <a:rPr lang="nl-NL" dirty="0"/>
              <a:t>Hoe kan Benny naar</a:t>
            </a:r>
            <a:br>
              <a:rPr lang="nl-NL" dirty="0"/>
            </a:br>
            <a:r>
              <a:rPr lang="nl-NL" dirty="0"/>
              <a:t>het hbo?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7" y="1932517"/>
            <a:ext cx="5577945" cy="36290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>
                <a:solidFill>
                  <a:srgbClr val="3B11A3"/>
                </a:solidFill>
              </a:rPr>
              <a:t>Dit is Benny.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Benny heeft een </a:t>
            </a:r>
            <a:r>
              <a:rPr lang="nl-NL" sz="1800" b="1" dirty="0"/>
              <a:t>vmbo-advies.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Hij wil graag naar het </a:t>
            </a:r>
            <a:r>
              <a:rPr lang="nl-NL" sz="1800" b="1" dirty="0"/>
              <a:t>hbo</a:t>
            </a:r>
            <a:r>
              <a:rPr lang="nl-NL" sz="1800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Hij wil </a:t>
            </a:r>
            <a:r>
              <a:rPr lang="nl-NL" sz="1800" b="1" dirty="0"/>
              <a:t>media en communicatie </a:t>
            </a:r>
            <a:br>
              <a:rPr lang="nl-NL" sz="1800" b="1" dirty="0"/>
            </a:br>
            <a:r>
              <a:rPr lang="nl-NL" sz="1800" dirty="0"/>
              <a:t>studeren.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Wat moet Benny doen?</a:t>
            </a:r>
            <a:endParaRPr lang="nl-NL" sz="28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EAB63EA-3812-3AE9-F209-B0CF11501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1166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ersoon, overdekt, kleding, bureau&#10;&#10;Automatisch gegenereerde beschrijving">
            <a:extLst>
              <a:ext uri="{FF2B5EF4-FFF2-40B4-BE49-F238E27FC236}">
                <a16:creationId xmlns:a16="http://schemas.microsoft.com/office/drawing/2014/main" id="{4449CBBA-A9AC-5D2C-9BF2-311608E64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675" y="1221110"/>
            <a:ext cx="6699754" cy="434043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188"/>
            <a:ext cx="9648824" cy="1115483"/>
          </a:xfrm>
        </p:spPr>
        <p:txBody>
          <a:bodyPr>
            <a:normAutofit/>
          </a:bodyPr>
          <a:lstStyle/>
          <a:p>
            <a:r>
              <a:rPr lang="nl-NL" dirty="0"/>
              <a:t>Hoe wordt Ibrahim </a:t>
            </a:r>
            <a:br>
              <a:rPr lang="nl-NL" dirty="0"/>
            </a:br>
            <a:r>
              <a:rPr lang="nl-NL" dirty="0"/>
              <a:t>ICT-er?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7" y="1932517"/>
            <a:ext cx="5577945" cy="36290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>
                <a:solidFill>
                  <a:srgbClr val="3B11A3"/>
                </a:solidFill>
              </a:rPr>
              <a:t>Dit is Ibrahim.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Ibrahim heeft</a:t>
            </a:r>
            <a:r>
              <a:rPr lang="nl-NL" sz="1800" b="1" dirty="0"/>
              <a:t> </a:t>
            </a:r>
            <a:r>
              <a:rPr lang="nl-NL" sz="1800" dirty="0"/>
              <a:t>een</a:t>
            </a:r>
            <a:r>
              <a:rPr lang="nl-NL" sz="1800" b="1" dirty="0"/>
              <a:t> </a:t>
            </a:r>
            <a:r>
              <a:rPr lang="nl-NL" sz="1800" b="1" dirty="0" err="1"/>
              <a:t>havo-advies</a:t>
            </a:r>
            <a:r>
              <a:rPr lang="nl-NL" sz="1800" b="1" dirty="0"/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Hij wil op de </a:t>
            </a:r>
            <a:r>
              <a:rPr lang="nl-NL" sz="1800" b="1" dirty="0"/>
              <a:t>universiteit ICT </a:t>
            </a:r>
            <a:r>
              <a:rPr lang="nl-NL" sz="1800" dirty="0"/>
              <a:t>studeren.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Wat kan Ibrahim doen? </a:t>
            </a:r>
            <a:endParaRPr lang="nl-NL" sz="28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B88A28E-6251-DF23-311B-C9FCA80F5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6961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, kleding, Leren, Menselijk gezicht&#10;&#10;Automatisch gegenereerde beschrijving">
            <a:extLst>
              <a:ext uri="{FF2B5EF4-FFF2-40B4-BE49-F238E27FC236}">
                <a16:creationId xmlns:a16="http://schemas.microsoft.com/office/drawing/2014/main" id="{9A2919E0-3FAD-194F-3AC6-6C3F088FC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281" t="-727" r="3281" b="727"/>
          <a:stretch/>
        </p:blipFill>
        <p:spPr>
          <a:xfrm>
            <a:off x="5695546" y="1233488"/>
            <a:ext cx="6496453" cy="43280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A66927-8301-5AAF-A4D4-8C552DB14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6188"/>
            <a:ext cx="9648824" cy="1115483"/>
          </a:xfrm>
        </p:spPr>
        <p:txBody>
          <a:bodyPr>
            <a:normAutofit/>
          </a:bodyPr>
          <a:lstStyle/>
          <a:p>
            <a:r>
              <a:rPr lang="nl-NL" dirty="0"/>
              <a:t>Hoe Samira juf?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2A6C94E-1E03-5D06-C3DE-9FDDDF166FDF}"/>
              </a:ext>
            </a:extLst>
          </p:cNvPr>
          <p:cNvSpPr txBox="1"/>
          <p:nvPr/>
        </p:nvSpPr>
        <p:spPr>
          <a:xfrm>
            <a:off x="1271587" y="1932517"/>
            <a:ext cx="5577945" cy="3629025"/>
          </a:xfrm>
          <a:prstGeom prst="rect">
            <a:avLst/>
          </a:prstGeom>
          <a:noFill/>
        </p:spPr>
        <p:txBody>
          <a:bodyPr wrap="square" lIns="0" tIns="0" rIns="0" bIns="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>
                <a:solidFill>
                  <a:srgbClr val="3B11A3"/>
                </a:solidFill>
              </a:rPr>
              <a:t>Dit is Samira.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Samira heeft </a:t>
            </a:r>
            <a:r>
              <a:rPr lang="nl-NL" sz="1800" b="1" dirty="0"/>
              <a:t>vwo-advies</a:t>
            </a:r>
            <a:r>
              <a:rPr lang="nl-NL" sz="1800" dirty="0"/>
              <a:t> gekregen. </a:t>
            </a:r>
            <a:br>
              <a:rPr lang="nl-NL" dirty="0"/>
            </a:br>
            <a:r>
              <a:rPr lang="nl-NL" sz="1800" dirty="0"/>
              <a:t>Ze wil graag </a:t>
            </a:r>
            <a:r>
              <a:rPr lang="nl-NL" sz="1800" b="1" dirty="0"/>
              <a:t>juf </a:t>
            </a:r>
            <a:r>
              <a:rPr lang="nl-NL" sz="1800" dirty="0"/>
              <a:t>worden.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Dat is een studie op het </a:t>
            </a:r>
            <a:r>
              <a:rPr lang="nl-NL" sz="1800" b="1" dirty="0"/>
              <a:t>hbo.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Kan Samira de opleiding doen?</a:t>
            </a:r>
            <a:endParaRPr lang="nl-NL" sz="2800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B7FB631-376D-889D-FA2D-B3959287A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0583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4">
            <a:extLst>
              <a:ext uri="{FF2B5EF4-FFF2-40B4-BE49-F238E27FC236}">
                <a16:creationId xmlns:a16="http://schemas.microsoft.com/office/drawing/2014/main" id="{34A4C950-035E-24B6-58D7-417651486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285"/>
          <a:stretch/>
        </p:blipFill>
        <p:spPr>
          <a:xfrm>
            <a:off x="1238031" y="1233488"/>
            <a:ext cx="9648824" cy="45008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8BDCA9-BAD6-5A01-50D5-3DB5C5798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schoolsysteem in Nederland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5A30170-78DF-C128-C4E0-DA8733AB9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9728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BDCA9-BAD6-5A01-50D5-3DB5C5798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Scholen in </a:t>
            </a:r>
            <a:r>
              <a:rPr lang="nl-NL" dirty="0">
                <a:solidFill>
                  <a:srgbClr val="FE5F55"/>
                </a:solidFill>
              </a:rPr>
              <a:t>[ invullen plaatsnaam ]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3CA9030-301D-D7C0-6B43-59D6F6E98C87}"/>
              </a:ext>
            </a:extLst>
          </p:cNvPr>
          <p:cNvSpPr txBox="1">
            <a:spLocks/>
          </p:cNvSpPr>
          <p:nvPr/>
        </p:nvSpPr>
        <p:spPr>
          <a:xfrm>
            <a:off x="1271589" y="2349500"/>
            <a:ext cx="4637086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Welke scholen in [plaatsnaam] </a:t>
            </a:r>
            <a:br>
              <a:rPr lang="nl-NL" sz="1800" dirty="0"/>
            </a:br>
            <a:r>
              <a:rPr lang="nl-NL" sz="1800" dirty="0"/>
              <a:t>ken je al? 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Wat weet je over de scholen? </a:t>
            </a:r>
          </a:p>
          <a:p>
            <a:pPr>
              <a:lnSpc>
                <a:spcPct val="130000"/>
              </a:lnSpc>
            </a:pPr>
            <a:endParaRPr lang="nl-NL" sz="18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A44F0D-7506-72B8-E8A0-D4B58140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36</a:t>
            </a:fld>
            <a:endParaRPr lang="nl-NL" dirty="0"/>
          </a:p>
        </p:txBody>
      </p:sp>
      <p:pic>
        <p:nvPicPr>
          <p:cNvPr id="7" name="Afbeelding 6" descr="Afbeelding met schaatsen, creativiteit&#10;&#10;Automatisch gegenereerde beschrijving">
            <a:extLst>
              <a:ext uri="{FF2B5EF4-FFF2-40B4-BE49-F238E27FC236}">
                <a16:creationId xmlns:a16="http://schemas.microsoft.com/office/drawing/2014/main" id="{BE1CF9F3-234B-5702-A66C-E1B57CFDF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020" y="1939925"/>
            <a:ext cx="6461679" cy="383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08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BDCA9-BAD6-5A01-50D5-3DB5C5798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E5F55"/>
                </a:solidFill>
              </a:rPr>
              <a:t>[ Invullen naam school ]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99AEE33-E947-DAD0-DE67-197BF8B43C94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3CA9030-301D-D7C0-6B43-59D6F6E98C87}"/>
              </a:ext>
            </a:extLst>
          </p:cNvPr>
          <p:cNvSpPr txBox="1">
            <a:spLocks/>
          </p:cNvSpPr>
          <p:nvPr/>
        </p:nvSpPr>
        <p:spPr>
          <a:xfrm>
            <a:off x="1271589" y="2349500"/>
            <a:ext cx="4637086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Niveaus:</a:t>
            </a:r>
            <a:br>
              <a:rPr lang="nl-NL" sz="1800" dirty="0"/>
            </a:br>
            <a:endParaRPr lang="nl-NL" sz="1800" dirty="0"/>
          </a:p>
          <a:p>
            <a:pPr>
              <a:lnSpc>
                <a:spcPct val="130000"/>
              </a:lnSpc>
            </a:pPr>
            <a:r>
              <a:rPr lang="nl-NL" sz="1800" dirty="0"/>
              <a:t>Leerlingen</a:t>
            </a:r>
          </a:p>
          <a:p>
            <a:pPr>
              <a:lnSpc>
                <a:spcPct val="130000"/>
              </a:lnSpc>
            </a:pPr>
            <a:endParaRPr lang="nl-NL" sz="1800" dirty="0"/>
          </a:p>
          <a:p>
            <a:pPr>
              <a:lnSpc>
                <a:spcPct val="130000"/>
              </a:lnSpc>
            </a:pPr>
            <a:r>
              <a:rPr lang="nl-NL" sz="1800" dirty="0"/>
              <a:t>Bijzonder:</a:t>
            </a:r>
          </a:p>
          <a:p>
            <a:pPr>
              <a:lnSpc>
                <a:spcPct val="130000"/>
              </a:lnSpc>
            </a:pPr>
            <a:endParaRPr lang="nl-NL" sz="18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E1FFF2A-A318-39DD-9A8A-ECD77562ADA9}"/>
              </a:ext>
            </a:extLst>
          </p:cNvPr>
          <p:cNvSpPr txBox="1"/>
          <p:nvPr/>
        </p:nvSpPr>
        <p:spPr>
          <a:xfrm>
            <a:off x="7095067" y="3225800"/>
            <a:ext cx="3132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[ Hier afbeelding van de school plaatsen ]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393C776-6258-0699-BEFD-294C628A4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1326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BDCA9-BAD6-5A01-50D5-3DB5C5798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leert jouw kind?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3CA9030-301D-D7C0-6B43-59D6F6E98C87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5011739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Hoe leert jouw kind?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Waar is jouw kind goed in?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Wat wil jouw kind later worden?</a:t>
            </a:r>
          </a:p>
          <a:p>
            <a:pPr>
              <a:lnSpc>
                <a:spcPct val="130000"/>
              </a:lnSpc>
            </a:pPr>
            <a:endParaRPr lang="nl-NL" sz="1800" dirty="0"/>
          </a:p>
        </p:txBody>
      </p:sp>
      <p:pic>
        <p:nvPicPr>
          <p:cNvPr id="7" name="Tijdelijke aanduiding voor afbeelding 5">
            <a:extLst>
              <a:ext uri="{FF2B5EF4-FFF2-40B4-BE49-F238E27FC236}">
                <a16:creationId xmlns:a16="http://schemas.microsoft.com/office/drawing/2014/main" id="{27ACDF47-6296-A8AF-B57E-2D2E0B9A8A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5219" t="3771" r="9908" b="6974"/>
          <a:stretch/>
        </p:blipFill>
        <p:spPr>
          <a:xfrm>
            <a:off x="6252141" y="1402547"/>
            <a:ext cx="4705161" cy="4370572"/>
          </a:xfr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FCDC50FD-AAA3-6F11-EE47-19A3D3CEA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101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BDCA9-BAD6-5A01-50D5-3DB5C579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40148"/>
            <a:ext cx="9648824" cy="693208"/>
          </a:xfrm>
        </p:spPr>
        <p:txBody>
          <a:bodyPr/>
          <a:lstStyle/>
          <a:p>
            <a:r>
              <a:rPr lang="nl-NL" dirty="0"/>
              <a:t>Welk niveau past bij jouw kind?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9E471232-F87F-9909-3881-47DFB4944F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5219" t="3771" r="9908" b="6974"/>
          <a:stretch/>
        </p:blipFill>
        <p:spPr>
          <a:xfrm>
            <a:off x="6252141" y="1402547"/>
            <a:ext cx="4705161" cy="4370572"/>
          </a:xfr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9836618-D6FC-08C9-1A36-098F40BAF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39</a:t>
            </a:fld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F577DDAB-06A7-4C44-5635-343BB3BF7261}"/>
              </a:ext>
            </a:extLst>
          </p:cNvPr>
          <p:cNvSpPr txBox="1">
            <a:spLocks/>
          </p:cNvSpPr>
          <p:nvPr/>
        </p:nvSpPr>
        <p:spPr>
          <a:xfrm>
            <a:off x="1271588" y="2349500"/>
            <a:ext cx="5011739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Wat zegt </a:t>
            </a:r>
            <a:r>
              <a:rPr lang="nl-NL" sz="1800" dirty="0">
                <a:solidFill>
                  <a:srgbClr val="FE5F55"/>
                </a:solidFill>
              </a:rPr>
              <a:t>jouw</a:t>
            </a:r>
            <a:r>
              <a:rPr lang="nl-NL" sz="1800" dirty="0"/>
              <a:t> </a:t>
            </a:r>
            <a:r>
              <a:rPr lang="nl-NL" sz="1800" dirty="0">
                <a:solidFill>
                  <a:srgbClr val="FE5F55"/>
                </a:solidFill>
              </a:rPr>
              <a:t>kind zelf </a:t>
            </a:r>
            <a:r>
              <a:rPr lang="nl-NL" sz="1800" dirty="0"/>
              <a:t>over het niveau?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Wat zegt </a:t>
            </a:r>
            <a:r>
              <a:rPr lang="nl-NL" sz="1800" dirty="0">
                <a:solidFill>
                  <a:srgbClr val="FE5F55"/>
                </a:solidFill>
              </a:rPr>
              <a:t>de school </a:t>
            </a:r>
            <a:r>
              <a:rPr lang="nl-NL" sz="1800" dirty="0"/>
              <a:t>over het niveau?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Wat denk </a:t>
            </a:r>
            <a:r>
              <a:rPr lang="nl-NL" sz="1800" dirty="0">
                <a:solidFill>
                  <a:srgbClr val="FE5F55"/>
                </a:solidFill>
              </a:rPr>
              <a:t>jij</a:t>
            </a:r>
            <a:r>
              <a:rPr lang="nl-NL" sz="1800" dirty="0"/>
              <a:t> over het niveau?</a:t>
            </a:r>
          </a:p>
          <a:p>
            <a:pPr>
              <a:lnSpc>
                <a:spcPct val="130000"/>
              </a:lnSpc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48714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CCDF47-3B48-EB35-5E4E-5B1AEF1D43F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71587" y="2360933"/>
            <a:ext cx="9825904" cy="3208017"/>
          </a:xfrm>
        </p:spPr>
        <p:txBody>
          <a:bodyPr lIns="0">
            <a:noAutofit/>
          </a:bodyPr>
          <a:lstStyle/>
          <a:p>
            <a:pPr>
              <a:lnSpc>
                <a:spcPct val="130000"/>
              </a:lnSpc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</a:rPr>
              <a:t>Ik ken de verschillende schooltypen </a:t>
            </a:r>
            <a:br>
              <a:rPr lang="nl-NL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nl-NL" sz="1800" b="0" i="0" u="none" strike="noStrike" dirty="0">
                <a:solidFill>
                  <a:srgbClr val="000000"/>
                </a:solidFill>
                <a:effectLst/>
              </a:rPr>
              <a:t>in Nederland.</a:t>
            </a:r>
          </a:p>
          <a:p>
            <a:pPr>
              <a:lnSpc>
                <a:spcPct val="130000"/>
              </a:lnSpc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</a:rPr>
              <a:t>Ik begrijp wat de belangrijkste verschillen zijn </a:t>
            </a:r>
            <a:br>
              <a:rPr lang="nl-NL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nl-NL" sz="1800" b="0" i="0" u="none" strike="noStrike" dirty="0">
                <a:solidFill>
                  <a:srgbClr val="000000"/>
                </a:solidFill>
                <a:effectLst/>
              </a:rPr>
              <a:t>tussen praktijkonderwijs, vmbo, havo en vwo.</a:t>
            </a:r>
          </a:p>
          <a:p>
            <a:pPr>
              <a:lnSpc>
                <a:spcPct val="130000"/>
              </a:lnSpc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</a:rPr>
              <a:t>Ik ken de middelbare scholen in de buurt.</a:t>
            </a:r>
          </a:p>
          <a:p>
            <a:pPr>
              <a:lnSpc>
                <a:spcPct val="130000"/>
              </a:lnSpc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</a:rPr>
              <a:t>Ik ken de woorden die bij de </a:t>
            </a:r>
            <a:br>
              <a:rPr lang="nl-NL" sz="1800" b="0" i="0" u="none" strike="noStrike" dirty="0">
                <a:solidFill>
                  <a:srgbClr val="000000"/>
                </a:solidFill>
                <a:effectLst/>
              </a:rPr>
            </a:br>
            <a:r>
              <a:rPr lang="nl-NL" sz="1800" b="0" i="0" u="none" strike="noStrike" dirty="0">
                <a:solidFill>
                  <a:srgbClr val="000000"/>
                </a:solidFill>
                <a:effectLst/>
              </a:rPr>
              <a:t>schooltypen horen.</a:t>
            </a:r>
            <a:endParaRPr lang="nl-NL" sz="18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E2D4F30-3A82-3D45-1110-114A9639D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000" b="1" dirty="0"/>
              <a:t>Wat leer je vandaag?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B342CA7-3264-1841-2603-1BD9A9E85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6" name="Afbeelding 5" descr="Afbeelding met Graphics, clipart, grafische vormgeving, illustratie&#10;&#10;Automatisch gegenereerde beschrijving">
            <a:extLst>
              <a:ext uri="{FF2B5EF4-FFF2-40B4-BE49-F238E27FC236}">
                <a16:creationId xmlns:a16="http://schemas.microsoft.com/office/drawing/2014/main" id="{34AF537F-5708-8ED0-1AFD-ED82449E2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053" y="1930400"/>
            <a:ext cx="4864000" cy="379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34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52DA2BD0-FF3F-AF55-22BA-D754ACD68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571" y="733263"/>
            <a:ext cx="6888361" cy="536745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659" y="3154802"/>
            <a:ext cx="5003800" cy="2182283"/>
          </a:xfrm>
        </p:spPr>
        <p:txBody>
          <a:bodyPr>
            <a:normAutofit/>
          </a:bodyPr>
          <a:lstStyle/>
          <a:p>
            <a:r>
              <a:rPr lang="nl-NL" sz="4200" dirty="0"/>
              <a:t>Wat vind jij?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5F6477-9E4E-D0AD-8427-E3CF39CC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376713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4">
            <a:extLst>
              <a:ext uri="{FF2B5EF4-FFF2-40B4-BE49-F238E27FC236}">
                <a16:creationId xmlns:a16="http://schemas.microsoft.com/office/drawing/2014/main" id="{80FAEB61-A2A3-40AA-DD14-A44831CF9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052DACC-DAC4-BC10-3D3E-68A7494D2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4073" y="2807128"/>
            <a:ext cx="4540276" cy="1268796"/>
          </a:xfrm>
        </p:spPr>
        <p:txBody>
          <a:bodyPr>
            <a:noAutofit/>
          </a:bodyPr>
          <a:lstStyle/>
          <a:p>
            <a:r>
              <a:rPr lang="nl-NL" b="1" dirty="0"/>
              <a:t>Ik wil dat mijn kind doet wat hij leuk vindt op school.</a:t>
            </a:r>
            <a:br>
              <a:rPr lang="nl-NL" b="1" dirty="0"/>
            </a:br>
            <a:endParaRPr lang="nl-NL" b="0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6C451E8-FE8A-A30A-09A8-2625BEA00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57919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DC366EF7-2184-C2DB-7825-58EF2845D6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10" name="Titel 2">
            <a:extLst>
              <a:ext uri="{FF2B5EF4-FFF2-40B4-BE49-F238E27FC236}">
                <a16:creationId xmlns:a16="http://schemas.microsoft.com/office/drawing/2014/main" id="{D31F93F5-B4D0-4F96-6D4A-BDA296B8B23A}"/>
              </a:ext>
            </a:extLst>
          </p:cNvPr>
          <p:cNvSpPr txBox="1">
            <a:spLocks/>
          </p:cNvSpPr>
          <p:nvPr/>
        </p:nvSpPr>
        <p:spPr>
          <a:xfrm>
            <a:off x="2064073" y="3016487"/>
            <a:ext cx="4994304" cy="12687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/>
              <a:t>Ik vind 12 jaar te jong </a:t>
            </a:r>
            <a:br>
              <a:rPr lang="nl-NL" b="1" dirty="0"/>
            </a:br>
            <a:r>
              <a:rPr lang="nl-NL" b="1" dirty="0"/>
              <a:t>om een school kiezen. </a:t>
            </a:r>
            <a:endParaRPr lang="nl-NL" b="0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8F57BEF-5C57-0834-747F-B0E4727B6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3216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ijdelijke aanduiding voor afbeelding 4">
            <a:extLst>
              <a:ext uri="{FF2B5EF4-FFF2-40B4-BE49-F238E27FC236}">
                <a16:creationId xmlns:a16="http://schemas.microsoft.com/office/drawing/2014/main" id="{F0D2C708-E5FC-7BB4-ABAD-1CC62E1B7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760996F4-1663-763D-CF4D-EE88C322D499}"/>
              </a:ext>
            </a:extLst>
          </p:cNvPr>
          <p:cNvSpPr txBox="1">
            <a:spLocks/>
          </p:cNvSpPr>
          <p:nvPr/>
        </p:nvSpPr>
        <p:spPr>
          <a:xfrm>
            <a:off x="2064073" y="3008669"/>
            <a:ext cx="4994304" cy="12687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/>
              <a:t>Ik wil dat mijn kind </a:t>
            </a:r>
            <a:br>
              <a:rPr lang="nl-NL" b="1" dirty="0"/>
            </a:br>
            <a:r>
              <a:rPr lang="nl-NL" b="1" dirty="0"/>
              <a:t>hoge cijfers haalt.</a:t>
            </a:r>
            <a:endParaRPr lang="nl-NL" b="0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B112956-69D0-078A-8E71-33EA1D7FC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7984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BC54363C-C681-4EAD-8610-F15FE206A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9E77C733-1565-CD8A-E380-1683E3B1AB9D}"/>
              </a:ext>
            </a:extLst>
          </p:cNvPr>
          <p:cNvSpPr txBox="1">
            <a:spLocks/>
          </p:cNvSpPr>
          <p:nvPr/>
        </p:nvSpPr>
        <p:spPr>
          <a:xfrm>
            <a:off x="2064073" y="3016487"/>
            <a:ext cx="4994304" cy="12687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/>
              <a:t>Ik vind 12 jaar te jong </a:t>
            </a:r>
            <a:br>
              <a:rPr lang="nl-NL" b="1" dirty="0"/>
            </a:br>
            <a:r>
              <a:rPr lang="nl-NL" b="1" dirty="0"/>
              <a:t>om een school kiezen. </a:t>
            </a:r>
            <a:endParaRPr lang="nl-NL" b="0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1945FB0-6F01-B08F-0C42-26F95EC15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1412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17943539-BAEE-9630-20E3-93A8C8BD0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6007DABB-9369-A02F-E7C1-22DA4C57B034}"/>
              </a:ext>
            </a:extLst>
          </p:cNvPr>
          <p:cNvSpPr txBox="1">
            <a:spLocks/>
          </p:cNvSpPr>
          <p:nvPr/>
        </p:nvSpPr>
        <p:spPr>
          <a:xfrm>
            <a:off x="2071889" y="3009102"/>
            <a:ext cx="4994304" cy="12687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Ik weet waar mijn kind later wil werken. 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4A48A28-DD62-DE92-D310-B9E9AEC56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9084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C0094390-1A95-DEAB-72DB-89E954DFC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21D782A5-B475-CC96-7D65-100E374CF3AB}"/>
              </a:ext>
            </a:extLst>
          </p:cNvPr>
          <p:cNvSpPr txBox="1">
            <a:spLocks/>
          </p:cNvSpPr>
          <p:nvPr/>
        </p:nvSpPr>
        <p:spPr>
          <a:xfrm>
            <a:off x="2064073" y="2794602"/>
            <a:ext cx="4994304" cy="12687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/>
              <a:t>Ik weet beter wat goed </a:t>
            </a:r>
            <a:br>
              <a:rPr lang="nl-NL" b="1" dirty="0"/>
            </a:br>
            <a:r>
              <a:rPr lang="nl-NL" b="1" dirty="0"/>
              <a:t>is voor mijn kind dan </a:t>
            </a:r>
            <a:br>
              <a:rPr lang="nl-NL" b="1" dirty="0"/>
            </a:br>
            <a:r>
              <a:rPr lang="nl-NL" b="1" dirty="0"/>
              <a:t>mijn kind zelf. </a:t>
            </a:r>
            <a:br>
              <a:rPr lang="nl-NL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FEB6718-5195-CA20-89FD-7006D3A2E6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249263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76BD8620-6E71-221E-A4F2-1C6FB7277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DCD65F18-9BCB-BAA3-CBFB-B93A2BAD15FF}"/>
              </a:ext>
            </a:extLst>
          </p:cNvPr>
          <p:cNvSpPr txBox="1">
            <a:spLocks/>
          </p:cNvSpPr>
          <p:nvPr/>
        </p:nvSpPr>
        <p:spPr>
          <a:xfrm>
            <a:off x="2064073" y="2794602"/>
            <a:ext cx="4994304" cy="12687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/>
              <a:t>Ik weet beter wat goed </a:t>
            </a:r>
            <a:br>
              <a:rPr lang="nl-NL" b="1" dirty="0"/>
            </a:br>
            <a:r>
              <a:rPr lang="nl-NL" b="1" dirty="0"/>
              <a:t>is voor mijn kind dan </a:t>
            </a:r>
            <a:br>
              <a:rPr lang="nl-NL" b="1" dirty="0"/>
            </a:br>
            <a:r>
              <a:rPr lang="nl-NL" b="1" dirty="0"/>
              <a:t>de school.</a:t>
            </a:r>
            <a:br>
              <a:rPr lang="nl-NL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0BB1E17-9A18-1497-40E3-E39852D4A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14103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4">
            <a:extLst>
              <a:ext uri="{FF2B5EF4-FFF2-40B4-BE49-F238E27FC236}">
                <a16:creationId xmlns:a16="http://schemas.microsoft.com/office/drawing/2014/main" id="{3E1A3A02-6118-E350-1A67-53B0D9610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85B2C9EA-0C1C-B59A-1D89-20E274A1E06D}"/>
              </a:ext>
            </a:extLst>
          </p:cNvPr>
          <p:cNvSpPr txBox="1">
            <a:spLocks/>
          </p:cNvSpPr>
          <p:nvPr/>
        </p:nvSpPr>
        <p:spPr>
          <a:xfrm>
            <a:off x="2064073" y="3027077"/>
            <a:ext cx="4994304" cy="12687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1" dirty="0"/>
              <a:t>Ik praat samen met mijn kind over mijn werk. </a:t>
            </a:r>
            <a:br>
              <a:rPr lang="nl-NL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BE156DB-FFB0-FA0F-4064-91C32B1E5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10536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4">
            <a:extLst>
              <a:ext uri="{FF2B5EF4-FFF2-40B4-BE49-F238E27FC236}">
                <a16:creationId xmlns:a16="http://schemas.microsoft.com/office/drawing/2014/main" id="{B880B11E-135E-C691-5796-BC493D805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C379F26E-4948-A15F-ABA9-46591B6BE5F0}"/>
              </a:ext>
            </a:extLst>
          </p:cNvPr>
          <p:cNvSpPr txBox="1">
            <a:spLocks/>
          </p:cNvSpPr>
          <p:nvPr/>
        </p:nvSpPr>
        <p:spPr>
          <a:xfrm>
            <a:off x="2064073" y="3027077"/>
            <a:ext cx="4994304" cy="12687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1" dirty="0"/>
              <a:t>De school weet welk </a:t>
            </a:r>
            <a:br>
              <a:rPr lang="nl-NL" sz="2800" b="1" dirty="0"/>
            </a:br>
            <a:r>
              <a:rPr lang="nl-NL" sz="2800" b="1" dirty="0"/>
              <a:t>niveau bij mijn kind past.</a:t>
            </a:r>
            <a:br>
              <a:rPr lang="nl-NL" dirty="0"/>
            </a:br>
            <a:r>
              <a:rPr lang="nl-NL" b="1" dirty="0"/>
              <a:t> </a:t>
            </a:r>
            <a:br>
              <a:rPr lang="nl-NL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DC00C27-52F8-5901-8D8D-172E2656F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49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3155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zijn jullie?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4D8FBC2-4AD3-6A96-7D15-3AC2125B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8" name="Afbeelding 7" descr="Afbeelding met tekenfilm, clipart, Graphics, illustratie&#10;&#10;Automatisch gegenereerde beschrijving">
            <a:extLst>
              <a:ext uri="{FF2B5EF4-FFF2-40B4-BE49-F238E27FC236}">
                <a16:creationId xmlns:a16="http://schemas.microsoft.com/office/drawing/2014/main" id="{77B1FCC9-A5C0-156B-2E89-7DB036504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319" y="715962"/>
            <a:ext cx="6910565" cy="538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683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4">
            <a:extLst>
              <a:ext uri="{FF2B5EF4-FFF2-40B4-BE49-F238E27FC236}">
                <a16:creationId xmlns:a16="http://schemas.microsoft.com/office/drawing/2014/main" id="{DF24FECC-7F82-B4FE-88F0-956FE77281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8" name="Titel 2">
            <a:extLst>
              <a:ext uri="{FF2B5EF4-FFF2-40B4-BE49-F238E27FC236}">
                <a16:creationId xmlns:a16="http://schemas.microsoft.com/office/drawing/2014/main" id="{F8F38DF1-9B20-1DB8-04DE-AC1DE9DE6000}"/>
              </a:ext>
            </a:extLst>
          </p:cNvPr>
          <p:cNvSpPr txBox="1">
            <a:spLocks/>
          </p:cNvSpPr>
          <p:nvPr/>
        </p:nvSpPr>
        <p:spPr>
          <a:xfrm>
            <a:off x="2064073" y="2864136"/>
            <a:ext cx="4994304" cy="12687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/>
              <a:t>Ik wil dat mijn kind later hetzelfde werk kiest </a:t>
            </a:r>
            <a:br>
              <a:rPr lang="nl-NL" sz="2800" dirty="0"/>
            </a:br>
            <a:r>
              <a:rPr lang="nl-NL" sz="2800" dirty="0"/>
              <a:t>als ik of mijn partner.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2DBB75B-7CA6-A802-6B4C-FADB034A7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50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59230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4">
            <a:extLst>
              <a:ext uri="{FF2B5EF4-FFF2-40B4-BE49-F238E27FC236}">
                <a16:creationId xmlns:a16="http://schemas.microsoft.com/office/drawing/2014/main" id="{F33A21C0-6555-35AC-D083-ADDCFB326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08342DC0-0B38-E0C3-5F0E-6962BA9D7059}"/>
              </a:ext>
            </a:extLst>
          </p:cNvPr>
          <p:cNvSpPr txBox="1">
            <a:spLocks/>
          </p:cNvSpPr>
          <p:nvPr/>
        </p:nvSpPr>
        <p:spPr>
          <a:xfrm>
            <a:off x="2064073" y="2968697"/>
            <a:ext cx="4994304" cy="12687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1" dirty="0"/>
              <a:t>Het maakt mij niet uit welk niveau mijn kind doet.</a:t>
            </a:r>
            <a:br>
              <a:rPr lang="nl-NL" sz="2800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CDCB69C-0DE7-07FB-1CE5-88C47673A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51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02910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46188461-0005-FEA2-94CB-8D674B9CE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" t="27436" r="6989" b="8185"/>
          <a:stretch/>
        </p:blipFill>
        <p:spPr>
          <a:xfrm>
            <a:off x="2141659" y="1128071"/>
            <a:ext cx="7406913" cy="4492447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E7CAF4F8-D2A5-1EE2-2413-F22A4F613758}"/>
              </a:ext>
            </a:extLst>
          </p:cNvPr>
          <p:cNvSpPr txBox="1">
            <a:spLocks/>
          </p:cNvSpPr>
          <p:nvPr/>
        </p:nvSpPr>
        <p:spPr>
          <a:xfrm>
            <a:off x="2064073" y="2854468"/>
            <a:ext cx="4994304" cy="12687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3B11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b="1" dirty="0"/>
              <a:t>Ik vind dat mijn kind hard moet werken voor school. Stress hoort daarbij.</a:t>
            </a:r>
            <a:br>
              <a:rPr lang="nl-NL" sz="2800" dirty="0"/>
            </a:b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E532856-FBDA-DA33-DF95-1FB73F6C5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52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99058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5437E-F521-3F0F-6ADA-677BC7ED8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Wat heb je vandaag </a:t>
            </a:r>
            <a:br>
              <a:rPr lang="nl-NL" dirty="0"/>
            </a:br>
            <a:r>
              <a:rPr lang="nl-NL" dirty="0"/>
              <a:t>geleerd?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BAE54FC-C650-E2F6-E786-CC3F0A2F0300}"/>
              </a:ext>
            </a:extLst>
          </p:cNvPr>
          <p:cNvSpPr txBox="1">
            <a:spLocks/>
          </p:cNvSpPr>
          <p:nvPr/>
        </p:nvSpPr>
        <p:spPr>
          <a:xfrm>
            <a:off x="1271591" y="2384425"/>
            <a:ext cx="6297612" cy="31845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Wat vond je interessant?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Wat heb je geleerd?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Heb je nog een vraag?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F066C7DE-7823-36AE-9345-41E8CA9D3794}"/>
              </a:ext>
            </a:extLst>
          </p:cNvPr>
          <p:cNvSpPr txBox="1"/>
          <p:nvPr/>
        </p:nvSpPr>
        <p:spPr>
          <a:xfrm>
            <a:off x="495946" y="48897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8D8F5BC-DAAC-7601-F97B-9BD1DCC15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53</a:t>
            </a:fld>
            <a:endParaRPr lang="nl-NL" dirty="0"/>
          </a:p>
        </p:txBody>
      </p:sp>
      <p:pic>
        <p:nvPicPr>
          <p:cNvPr id="5" name="Afbeelding 4" descr="Afbeelding met tekenfilm, kunst, illustratie&#10;&#10;Automatisch gegenereerde beschrijving">
            <a:extLst>
              <a:ext uri="{FF2B5EF4-FFF2-40B4-BE49-F238E27FC236}">
                <a16:creationId xmlns:a16="http://schemas.microsoft.com/office/drawing/2014/main" id="{1EF21E71-0EE6-3933-3B96-EA9BD80C0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286" y="1741109"/>
            <a:ext cx="5334933" cy="415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0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phics, clipart, grafische vormgeving, illustratie&#10;&#10;Automatisch gegenereerde beschrijving">
            <a:extLst>
              <a:ext uri="{FF2B5EF4-FFF2-40B4-BE49-F238E27FC236}">
                <a16:creationId xmlns:a16="http://schemas.microsoft.com/office/drawing/2014/main" id="{EA3D9216-0192-470A-D442-71EA93C69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062" y="1665375"/>
            <a:ext cx="5080991" cy="3959137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BF2D5C26-B786-E785-5A29-076E97541F08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Doelen van vandaag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6C53A3C-9A12-C0A3-04EB-03FB4FC7DBDA}"/>
              </a:ext>
            </a:extLst>
          </p:cNvPr>
          <p:cNvSpPr txBox="1">
            <a:spLocks/>
          </p:cNvSpPr>
          <p:nvPr/>
        </p:nvSpPr>
        <p:spPr>
          <a:xfrm>
            <a:off x="1271590" y="2337626"/>
            <a:ext cx="7373645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Ik ken de verschillende schooltypen </a:t>
            </a:r>
            <a:br>
              <a:rPr lang="nl-NL" sz="1800" dirty="0"/>
            </a:br>
            <a:r>
              <a:rPr lang="nl-NL" sz="1800" dirty="0"/>
              <a:t>in Nederland.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Ik begrijp wat de belangrijkste verschillen </a:t>
            </a:r>
            <a:br>
              <a:rPr lang="nl-NL" sz="1800" dirty="0"/>
            </a:br>
            <a:r>
              <a:rPr lang="nl-NL" sz="1800" dirty="0"/>
              <a:t>zijn tussen vmbo, havo en vwo.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Ik ken de middelbare scholen in de buurt.</a:t>
            </a:r>
          </a:p>
          <a:p>
            <a:pPr marL="285750" indent="-285750">
              <a:lnSpc>
                <a:spcPct val="130000"/>
              </a:lnSpc>
            </a:pPr>
            <a:r>
              <a:rPr lang="nl-NL" sz="1800" dirty="0"/>
              <a:t>Ik ken de woorden die bij de </a:t>
            </a:r>
            <a:br>
              <a:rPr lang="nl-NL" sz="1800" dirty="0"/>
            </a:br>
            <a:r>
              <a:rPr lang="nl-NL" sz="1800" dirty="0"/>
              <a:t>schooltypen horen.</a:t>
            </a:r>
          </a:p>
          <a:p>
            <a:pPr marL="0" indent="0">
              <a:lnSpc>
                <a:spcPct val="130000"/>
              </a:lnSpc>
              <a:buNone/>
            </a:pPr>
            <a:endParaRPr lang="nl-NL" sz="1800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12DD012-3A4D-2EC8-BC24-D567C9E65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54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0839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BF2D5C26-B786-E785-5A29-076E97541F08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Thuis oefenen?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66C53A3C-9A12-C0A3-04EB-03FB4FC7DBDA}"/>
              </a:ext>
            </a:extLst>
          </p:cNvPr>
          <p:cNvSpPr txBox="1">
            <a:spLocks/>
          </p:cNvSpPr>
          <p:nvPr/>
        </p:nvSpPr>
        <p:spPr>
          <a:xfrm>
            <a:off x="1271591" y="2384425"/>
            <a:ext cx="4575960" cy="3184525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Opdracht voor thuis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1800" dirty="0"/>
              <a:t>Online oefenen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l-NL" sz="1800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3A440EB7-3807-D567-61A2-8C62DE7FC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55</a:t>
            </a:fld>
            <a:endParaRPr lang="nl-NL" dirty="0"/>
          </a:p>
        </p:txBody>
      </p:sp>
      <p:pic>
        <p:nvPicPr>
          <p:cNvPr id="4" name="Afbeelding 3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4BFC3EB4-4B57-22BA-7355-A73F6769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951" y="2234501"/>
            <a:ext cx="5043554" cy="3083624"/>
          </a:xfrm>
          <a:prstGeom prst="rect">
            <a:avLst/>
          </a:prstGeom>
        </p:spPr>
      </p:pic>
      <p:pic>
        <p:nvPicPr>
          <p:cNvPr id="9" name="Afbeelding 8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33AC87B2-BC57-9E3A-0B6A-5E3E2B3E5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37"/>
          <a:stretch/>
        </p:blipFill>
        <p:spPr>
          <a:xfrm>
            <a:off x="9313193" y="799306"/>
            <a:ext cx="1730312" cy="15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542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BDCA9-BAD6-5A01-50D5-3DB5C579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7" y="1246717"/>
            <a:ext cx="9648824" cy="693208"/>
          </a:xfrm>
        </p:spPr>
        <p:txBody>
          <a:bodyPr/>
          <a:lstStyle/>
          <a:p>
            <a:r>
              <a:rPr lang="nl-NL" dirty="0"/>
              <a:t>De volgende keer</a:t>
            </a:r>
          </a:p>
        </p:txBody>
      </p:sp>
      <p:pic>
        <p:nvPicPr>
          <p:cNvPr id="6" name="Tijdelijke aanduiding voor afbeelding 7">
            <a:extLst>
              <a:ext uri="{FF2B5EF4-FFF2-40B4-BE49-F238E27FC236}">
                <a16:creationId xmlns:a16="http://schemas.microsoft.com/office/drawing/2014/main" id="{32BC294A-47E0-BF5B-6E51-D089D594E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124" b="2720"/>
          <a:stretch/>
        </p:blipFill>
        <p:spPr>
          <a:xfrm>
            <a:off x="6192647" y="1948392"/>
            <a:ext cx="4766010" cy="3654424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4025341-9F19-1A17-C89A-1FA699CD1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56</a:t>
            </a:fld>
            <a:endParaRPr lang="nl-NL" dirty="0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73A9872E-A9BC-164F-CF2F-207FFADEAB5F}"/>
              </a:ext>
            </a:extLst>
          </p:cNvPr>
          <p:cNvSpPr txBox="1">
            <a:spLocks/>
          </p:cNvSpPr>
          <p:nvPr/>
        </p:nvSpPr>
        <p:spPr>
          <a:xfrm>
            <a:off x="1271589" y="2371272"/>
            <a:ext cx="4637086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[Datum en tijd volgende bijeenkomst]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[Onderwerp volgende bijeenkomst]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[Aankondiging gastspreker?] 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[Overig] </a:t>
            </a:r>
          </a:p>
          <a:p>
            <a:pPr>
              <a:lnSpc>
                <a:spcPct val="130000"/>
              </a:lnSpc>
            </a:pPr>
            <a:r>
              <a:rPr lang="nl-NL" sz="1800" dirty="0">
                <a:solidFill>
                  <a:srgbClr val="FE5F55"/>
                </a:solidFill>
              </a:rPr>
              <a:t>[Eventueel contactgegevens </a:t>
            </a:r>
            <a:br>
              <a:rPr lang="nl-NL" sz="1800" dirty="0">
                <a:solidFill>
                  <a:srgbClr val="FE5F55"/>
                </a:solidFill>
              </a:rPr>
            </a:br>
            <a:r>
              <a:rPr lang="nl-NL" sz="1800" dirty="0">
                <a:solidFill>
                  <a:srgbClr val="FE5F55"/>
                </a:solidFill>
              </a:rPr>
              <a:t>of info over WhatsApp-groep]</a:t>
            </a:r>
          </a:p>
          <a:p>
            <a:pPr>
              <a:lnSpc>
                <a:spcPct val="130000"/>
              </a:lnSpc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8686496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E633CE80-03B6-DB36-226A-729962CC42A6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44740362"/>
              </p:ext>
            </p:extLst>
          </p:nvPr>
        </p:nvGraphicFramePr>
        <p:xfrm>
          <a:off x="1271587" y="2109257"/>
          <a:ext cx="9648824" cy="3629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2213">
                  <a:extLst>
                    <a:ext uri="{9D8B030D-6E8A-4147-A177-3AD203B41FA5}">
                      <a16:colId xmlns:a16="http://schemas.microsoft.com/office/drawing/2014/main" val="3599802072"/>
                    </a:ext>
                  </a:extLst>
                </a:gridCol>
                <a:gridCol w="3376611">
                  <a:extLst>
                    <a:ext uri="{9D8B030D-6E8A-4147-A177-3AD203B41FA5}">
                      <a16:colId xmlns:a16="http://schemas.microsoft.com/office/drawing/2014/main" val="3974325817"/>
                    </a:ext>
                  </a:extLst>
                </a:gridCol>
              </a:tblGrid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Onderwerp</a:t>
                      </a:r>
                    </a:p>
                  </a:txBody>
                  <a:tcPr marL="360000" marR="90000" anchor="ctr">
                    <a:solidFill>
                      <a:srgbClr val="63ADF2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Datum</a:t>
                      </a:r>
                    </a:p>
                  </a:txBody>
                  <a:tcPr marL="360000" marR="90000" anchor="ctr">
                    <a:solidFill>
                      <a:srgbClr val="3B11A3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196349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1. Het Nederlands schoolsysteem</a:t>
                      </a:r>
                    </a:p>
                  </a:txBody>
                  <a:tcPr marL="360000" marR="90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…</a:t>
                      </a:r>
                    </a:p>
                  </a:txBody>
                  <a:tcPr marL="360000" marR="9000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713927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2. Doorstroomtoets en schooladvies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11A3">
                        <a:alpha val="2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04288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3. Een school kiezen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1668721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4. Hoe werkt een middelbare school?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735677"/>
                  </a:ext>
                </a:extLst>
              </a:tr>
              <a:tr h="604838">
                <a:tc>
                  <a:txBody>
                    <a:bodyPr/>
                    <a:lstStyle/>
                    <a:p>
                      <a:r>
                        <a:rPr lang="nl-NL" dirty="0"/>
                        <a:t>5. Op gast of op bezoek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…</a:t>
                      </a:r>
                    </a:p>
                  </a:txBody>
                  <a:tcPr marL="360000" marR="9000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497229"/>
                  </a:ext>
                </a:extLst>
              </a:tr>
            </a:tbl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1ED43E64-86E9-63D7-1FC2-0843C3301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De volgende keer</a:t>
            </a:r>
            <a:endParaRPr lang="nl-NL"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276A727-932A-8F98-6E1A-E3E6FEEFB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57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029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aatsen, creativiteit&#10;&#10;Automatisch gegenereerde beschrijving">
            <a:extLst>
              <a:ext uri="{FF2B5EF4-FFF2-40B4-BE49-F238E27FC236}">
                <a16:creationId xmlns:a16="http://schemas.microsoft.com/office/drawing/2014/main" id="{865A5F30-D938-52AD-6CC0-F211C67EC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754" y="1504905"/>
            <a:ext cx="7903841" cy="468653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weet je over de middelbare school?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03E31D2-7782-C9E3-A701-DBEED184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8755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205153"/>
            <a:ext cx="9648825" cy="99772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nl-NL" dirty="0"/>
              <a:t>Het schoolsysteem </a:t>
            </a:r>
            <a:br>
              <a:rPr lang="nl-NL" dirty="0"/>
            </a:br>
            <a:r>
              <a:rPr lang="nl-NL" dirty="0"/>
              <a:t>in Nederland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2E50A08-DD09-7382-D6DF-9F39732D1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5" name="Afbeelding 4" descr="Afbeelding met symbool, creativiteit, ontwerp, illustratie&#10;&#10;Beschrijving automatisch gegenereerd met gemiddelde betrouwbaarheid">
            <a:extLst>
              <a:ext uri="{FF2B5EF4-FFF2-40B4-BE49-F238E27FC236}">
                <a16:creationId xmlns:a16="http://schemas.microsoft.com/office/drawing/2014/main" id="{A88625F1-2AAE-2CF4-87B6-5594397DB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616" y="1081087"/>
            <a:ext cx="4081583" cy="460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19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4BE8FFC-617C-1E0B-2932-78936D36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schoolsysteem in Nederland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2E50A08-DD09-7382-D6DF-9F39732D1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7" name="Afbeelding 6" descr="Afbeelding met tekst, schermopname, lijn, Lettertype&#10;&#10;Automatisch gegenereerde beschrijving">
            <a:extLst>
              <a:ext uri="{FF2B5EF4-FFF2-40B4-BE49-F238E27FC236}">
                <a16:creationId xmlns:a16="http://schemas.microsoft.com/office/drawing/2014/main" id="{AF562074-9032-5F09-45BA-3E63BD83D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2818615"/>
            <a:ext cx="9665097" cy="275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77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afbeelding 11" descr="Afbeelding met persoon, band, buitenshuis, voertuig&#10;&#10;Automatisch gegenereerde beschrijving">
            <a:extLst>
              <a:ext uri="{FF2B5EF4-FFF2-40B4-BE49-F238E27FC236}">
                <a16:creationId xmlns:a16="http://schemas.microsoft.com/office/drawing/2014/main" id="{A7CBCCB8-683D-BC06-5AB5-BC8107DCC8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069" r="7069"/>
          <a:stretch>
            <a:fillRect/>
          </a:stretch>
        </p:blipFill>
        <p:spPr/>
      </p:pic>
      <p:pic>
        <p:nvPicPr>
          <p:cNvPr id="10" name="Tijdelijke aanduiding voor afbeelding 9" descr="Afbeelding met persoon, kleding, overdekt, Kok&#10;&#10;Automatisch gegenereerde beschrijving">
            <a:extLst>
              <a:ext uri="{FF2B5EF4-FFF2-40B4-BE49-F238E27FC236}">
                <a16:creationId xmlns:a16="http://schemas.microsoft.com/office/drawing/2014/main" id="{6A0A647C-7760-42EF-CD60-A021B02D100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l="1989" r="1989"/>
          <a:stretch>
            <a:fillRect/>
          </a:stretch>
        </p:blipFill>
        <p:spPr/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BF2D5C26-B786-E785-5A29-076E97541F08}"/>
              </a:ext>
            </a:extLst>
          </p:cNvPr>
          <p:cNvSpPr txBox="1">
            <a:spLocks/>
          </p:cNvSpPr>
          <p:nvPr/>
        </p:nvSpPr>
        <p:spPr>
          <a:xfrm>
            <a:off x="1271588" y="1233488"/>
            <a:ext cx="9648824" cy="69320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000" b="1" dirty="0">
                <a:solidFill>
                  <a:srgbClr val="3B11A3"/>
                </a:solidFill>
              </a:rPr>
              <a:t>Het praktijkonderwijs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0D3384D-F0F2-AEA1-8C27-6BCF3BB393F2}"/>
              </a:ext>
            </a:extLst>
          </p:cNvPr>
          <p:cNvSpPr txBox="1">
            <a:spLocks/>
          </p:cNvSpPr>
          <p:nvPr/>
        </p:nvSpPr>
        <p:spPr>
          <a:xfrm>
            <a:off x="1271588" y="2349501"/>
            <a:ext cx="4637087" cy="32194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nl-NL" sz="1800" dirty="0"/>
              <a:t>5 jaar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Kleine klassen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Veel begeleiding</a:t>
            </a:r>
          </a:p>
          <a:p>
            <a:pPr>
              <a:lnSpc>
                <a:spcPct val="130000"/>
              </a:lnSpc>
            </a:pPr>
            <a:r>
              <a:rPr lang="nl-NL" sz="1800" dirty="0"/>
              <a:t>Werken met handen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F7E9B3E-DD7A-CC5D-CEBA-2334356DA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55F3CA-454C-AF4B-A2E1-0F707B1B64A3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202387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{243E4161-2854-C544-9285-1437B93F9BD5}tf16401378</Template>
  <TotalTime>5811</TotalTime>
  <Words>1169</Words>
  <Application>Microsoft Macintosh PowerPoint</Application>
  <PresentationFormat>Breedbeeld</PresentationFormat>
  <Paragraphs>305</Paragraphs>
  <Slides>57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57</vt:i4>
      </vt:variant>
    </vt:vector>
  </HeadingPairs>
  <TitlesOfParts>
    <vt:vector size="61" baseType="lpstr">
      <vt:lpstr>Arial</vt:lpstr>
      <vt:lpstr>Calibri</vt:lpstr>
      <vt:lpstr>Century Gothic</vt:lpstr>
      <vt:lpstr>Kantoorthema</vt:lpstr>
      <vt:lpstr>Het schoolsysteem in Nederland De Volgende Stap</vt:lpstr>
      <vt:lpstr>Zit jouw kind in groep 7?  Wat weet je over… </vt:lpstr>
      <vt:lpstr>Waar gaat het over?</vt:lpstr>
      <vt:lpstr>Wat leer je vandaag?</vt:lpstr>
      <vt:lpstr>Wie zijn jullie?</vt:lpstr>
      <vt:lpstr>Wat weet je over de middelbare school?</vt:lpstr>
      <vt:lpstr>Het schoolsysteem  in Nederland</vt:lpstr>
      <vt:lpstr>Het schoolsysteem in Nederland</vt:lpstr>
      <vt:lpstr>PowerPoint-presentatie</vt:lpstr>
      <vt:lpstr>PowerPoint-presentatie</vt:lpstr>
      <vt:lpstr>Het vmbo</vt:lpstr>
      <vt:lpstr>PowerPoint-presentatie</vt:lpstr>
      <vt:lpstr>De havo</vt:lpstr>
      <vt:lpstr>PowerPoint-presentatie</vt:lpstr>
      <vt:lpstr>Het vwo</vt:lpstr>
      <vt:lpstr>PowerPoint-presentatie</vt:lpstr>
      <vt:lpstr>De verschillen</vt:lpstr>
      <vt:lpstr>Het schoolsysteem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Doorstromen</vt:lpstr>
      <vt:lpstr>Hoe wordt  Maia advocaat?</vt:lpstr>
      <vt:lpstr>Hoe wordt  Lars monteur?</vt:lpstr>
      <vt:lpstr>Hoe wordt Abrihet  fysiotherapeut?</vt:lpstr>
      <vt:lpstr>Hoe wordt Vitaliy  verpleegkundige?</vt:lpstr>
      <vt:lpstr>Hoe wordt Anna kok?</vt:lpstr>
      <vt:lpstr>Hoe wordt Ramon  kapper?</vt:lpstr>
      <vt:lpstr>Hoe kan Benny naar het hbo?</vt:lpstr>
      <vt:lpstr>Hoe wordt Ibrahim  ICT-er?</vt:lpstr>
      <vt:lpstr>Hoe Samira juf?</vt:lpstr>
      <vt:lpstr>Het schoolsysteem in Nederland</vt:lpstr>
      <vt:lpstr>Scholen in [ invullen plaatsnaam ]</vt:lpstr>
      <vt:lpstr>[ Invullen naam school ]</vt:lpstr>
      <vt:lpstr>Hoe leert jouw kind?</vt:lpstr>
      <vt:lpstr>Welk niveau past bij jouw kind?</vt:lpstr>
      <vt:lpstr>Wat vind jij?</vt:lpstr>
      <vt:lpstr>Ik wil dat mijn kind doet wat hij leuk vindt op school.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heb je vandaag  geleerd?</vt:lpstr>
      <vt:lpstr>PowerPoint-presentatie</vt:lpstr>
      <vt:lpstr>PowerPoint-presentatie</vt:lpstr>
      <vt:lpstr>De volgende keer</vt:lpstr>
      <vt:lpstr>De volgende keer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Piet van Brummelen</dc:creator>
  <cp:lastModifiedBy>Piet van Brummelen</cp:lastModifiedBy>
  <cp:revision>37</cp:revision>
  <dcterms:created xsi:type="dcterms:W3CDTF">2023-12-05T13:57:50Z</dcterms:created>
  <dcterms:modified xsi:type="dcterms:W3CDTF">2024-03-12T19:37:33Z</dcterms:modified>
</cp:coreProperties>
</file>